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9" r:id="rId14"/>
    <p:sldId id="280" r:id="rId15"/>
    <p:sldId id="281" r:id="rId16"/>
    <p:sldId id="282" r:id="rId17"/>
    <p:sldId id="268" r:id="rId18"/>
    <p:sldId id="269" r:id="rId19"/>
    <p:sldId id="270" r:id="rId20"/>
    <p:sldId id="271" r:id="rId21"/>
    <p:sldId id="272" r:id="rId22"/>
    <p:sldId id="273" r:id="rId23"/>
    <p:sldId id="283" r:id="rId24"/>
    <p:sldId id="274" r:id="rId25"/>
    <p:sldId id="275" r:id="rId26"/>
    <p:sldId id="276" r:id="rId27"/>
    <p:sldId id="278" r:id="rId28"/>
  </p:sldIdLst>
  <p:sldSz cx="18288000" cy="10287000"/>
  <p:notesSz cx="6858000" cy="9144000"/>
  <p:embeddedFontLst>
    <p:embeddedFont>
      <p:font typeface="Cabin" panose="020B0604020202020204" charset="0"/>
      <p:regular r:id="rId29"/>
    </p:embeddedFont>
    <p:embeddedFont>
      <p:font typeface="Cabin Bold" panose="020B0604020202020204" charset="0"/>
      <p:regular r:id="rId30"/>
    </p:embeddedFont>
    <p:embeddedFont>
      <p:font typeface="Cabin Medium" panose="020B0604020202020204" charset="0"/>
      <p:regular r:id="rId31"/>
    </p:embeddedFont>
    <p:embeddedFont>
      <p:font typeface="Cabin Semi-Bold" panose="020B0604020202020204" charset="0"/>
      <p:regular r:id="rId32"/>
    </p:embeddedFont>
    <p:embeddedFont>
      <p:font typeface="Calibri" panose="020F0502020204030204" pitchFamily="34" charset="0"/>
      <p:regular r:id="rId33"/>
      <p:bold r:id="rId34"/>
      <p:italic r:id="rId35"/>
      <p:boldItalic r:id="rId36"/>
    </p:embeddedFont>
    <p:embeddedFont>
      <p:font typeface="Calistoga" panose="020B0604020202020204" charset="0"/>
      <p:regular r:id="rId37"/>
    </p:embeddedFont>
    <p:embeddedFont>
      <p:font typeface="Francois One" panose="020B0604020202020204" charset="0"/>
      <p:regular r:id="rId38"/>
    </p:embeddedFont>
    <p:embeddedFont>
      <p:font typeface="Futura Display" panose="020B0604020202020204" charset="0"/>
      <p:regular r:id="rId39"/>
    </p:embeddedFont>
    <p:embeddedFont>
      <p:font typeface="Mr Dafoe" panose="020B0604020202020204" charset="0"/>
      <p:regular r:id="rId40"/>
    </p:embeddedFont>
    <p:embeddedFont>
      <p:font typeface="Paytone One" panose="020B0604020202020204" charset="0"/>
      <p:regular r:id="rId41"/>
    </p:embeddedFont>
    <p:embeddedFont>
      <p:font typeface="Saira" panose="020B0604020202020204" charset="0"/>
      <p:regular r:id="rId42"/>
    </p:embeddedFont>
    <p:embeddedFont>
      <p:font typeface="Saira Bold" panose="020B0604020202020204" charset="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5" d="100"/>
          <a:sy n="45" d="100"/>
        </p:scale>
        <p:origin x="620" y="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s>
</file>

<file path=ppt/media/image1.jpeg>
</file>

<file path=ppt/media/image10.jpeg>
</file>

<file path=ppt/media/image11.png>
</file>

<file path=ppt/media/image12.png>
</file>

<file path=ppt/media/image13.svg>
</file>

<file path=ppt/media/image14.jpeg>
</file>

<file path=ppt/media/image15.jpeg>
</file>

<file path=ppt/media/image16.jpeg>
</file>

<file path=ppt/media/image17.jpeg>
</file>

<file path=ppt/media/image18.jpg>
</file>

<file path=ppt/media/image19.jpeg>
</file>

<file path=ppt/media/image2.png>
</file>

<file path=ppt/media/image20.jpe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eg>
</file>

<file path=ppt/media/image30.jp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2.jpg"/></Relationships>
</file>

<file path=ppt/slides/_rels/slide1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26.jp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7.jp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8.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9.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grpSp>
        <p:nvGrpSpPr>
          <p:cNvPr id="3" name="Group 3"/>
          <p:cNvGrpSpPr/>
          <p:nvPr/>
        </p:nvGrpSpPr>
        <p:grpSpPr>
          <a:xfrm>
            <a:off x="-4169694" y="4260728"/>
            <a:ext cx="18462529" cy="6026272"/>
            <a:chOff x="0" y="0"/>
            <a:chExt cx="1023803" cy="334175"/>
          </a:xfrm>
        </p:grpSpPr>
        <p:sp>
          <p:nvSpPr>
            <p:cNvPr id="4" name="Freeform 4"/>
            <p:cNvSpPr/>
            <p:nvPr/>
          </p:nvSpPr>
          <p:spPr>
            <a:xfrm>
              <a:off x="0" y="0"/>
              <a:ext cx="1023803" cy="334175"/>
            </a:xfrm>
            <a:custGeom>
              <a:avLst/>
              <a:gdLst/>
              <a:ahLst/>
              <a:cxnLst/>
              <a:rect l="l" t="t" r="r" b="b"/>
              <a:pathLst>
                <a:path w="1023803" h="334175">
                  <a:moveTo>
                    <a:pt x="820603" y="0"/>
                  </a:moveTo>
                  <a:lnTo>
                    <a:pt x="0" y="0"/>
                  </a:lnTo>
                  <a:lnTo>
                    <a:pt x="203200" y="334175"/>
                  </a:lnTo>
                  <a:lnTo>
                    <a:pt x="1023803" y="334175"/>
                  </a:lnTo>
                  <a:lnTo>
                    <a:pt x="820603" y="0"/>
                  </a:lnTo>
                  <a:close/>
                </a:path>
              </a:pathLst>
            </a:custGeom>
            <a:solidFill>
              <a:srgbClr val="1836B2"/>
            </a:solidFill>
          </p:spPr>
        </p:sp>
        <p:sp>
          <p:nvSpPr>
            <p:cNvPr id="5" name="TextBox 5"/>
            <p:cNvSpPr txBox="1"/>
            <p:nvPr/>
          </p:nvSpPr>
          <p:spPr>
            <a:xfrm>
              <a:off x="101600" y="-28575"/>
              <a:ext cx="820603" cy="362750"/>
            </a:xfrm>
            <a:prstGeom prst="rect">
              <a:avLst/>
            </a:prstGeom>
          </p:spPr>
          <p:txBody>
            <a:bodyPr lIns="50800" tIns="50800" rIns="50800" bIns="50800" rtlCol="0" anchor="ctr"/>
            <a:lstStyle/>
            <a:p>
              <a:pPr algn="ctr">
                <a:lnSpc>
                  <a:spcPts val="2380"/>
                </a:lnSpc>
              </a:pPr>
              <a:endParaRPr/>
            </a:p>
          </p:txBody>
        </p:sp>
      </p:grpSp>
      <p:grpSp>
        <p:nvGrpSpPr>
          <p:cNvPr id="6" name="Group 6"/>
          <p:cNvGrpSpPr/>
          <p:nvPr/>
        </p:nvGrpSpPr>
        <p:grpSpPr>
          <a:xfrm>
            <a:off x="10591800" y="-190500"/>
            <a:ext cx="9143999" cy="1998410"/>
            <a:chOff x="0" y="-1264"/>
            <a:chExt cx="1397056" cy="383820"/>
          </a:xfrm>
        </p:grpSpPr>
        <p:sp>
          <p:nvSpPr>
            <p:cNvPr id="7" name="Freeform 7"/>
            <p:cNvSpPr/>
            <p:nvPr/>
          </p:nvSpPr>
          <p:spPr>
            <a:xfrm>
              <a:off x="0" y="24005"/>
              <a:ext cx="1397056" cy="355245"/>
            </a:xfrm>
            <a:custGeom>
              <a:avLst/>
              <a:gdLst/>
              <a:ahLst/>
              <a:cxnLst/>
              <a:rect l="l" t="t" r="r" b="b"/>
              <a:pathLst>
                <a:path w="1397056" h="355245">
                  <a:moveTo>
                    <a:pt x="1193856" y="0"/>
                  </a:moveTo>
                  <a:lnTo>
                    <a:pt x="0" y="0"/>
                  </a:lnTo>
                  <a:lnTo>
                    <a:pt x="203200" y="355245"/>
                  </a:lnTo>
                  <a:lnTo>
                    <a:pt x="1397056" y="355245"/>
                  </a:lnTo>
                  <a:lnTo>
                    <a:pt x="1193856" y="0"/>
                  </a:lnTo>
                  <a:close/>
                </a:path>
              </a:pathLst>
            </a:custGeom>
            <a:solidFill>
              <a:srgbClr val="A066CB"/>
            </a:solidFill>
          </p:spPr>
        </p:sp>
        <p:sp>
          <p:nvSpPr>
            <p:cNvPr id="8" name="TextBox 8"/>
            <p:cNvSpPr txBox="1"/>
            <p:nvPr/>
          </p:nvSpPr>
          <p:spPr>
            <a:xfrm>
              <a:off x="101600" y="-1264"/>
              <a:ext cx="1193856" cy="383820"/>
            </a:xfrm>
            <a:prstGeom prst="rect">
              <a:avLst/>
            </a:prstGeom>
          </p:spPr>
          <p:txBody>
            <a:bodyPr lIns="50800" tIns="50800" rIns="50800" bIns="50800" rtlCol="0" anchor="ctr"/>
            <a:lstStyle/>
            <a:p>
              <a:pPr algn="ctr">
                <a:lnSpc>
                  <a:spcPts val="2380"/>
                </a:lnSpc>
              </a:pPr>
              <a:endParaRPr/>
            </a:p>
          </p:txBody>
        </p:sp>
      </p:grpSp>
      <p:sp>
        <p:nvSpPr>
          <p:cNvPr id="9" name="TextBox 9"/>
          <p:cNvSpPr txBox="1"/>
          <p:nvPr/>
        </p:nvSpPr>
        <p:spPr>
          <a:xfrm>
            <a:off x="14014636" y="168329"/>
            <a:ext cx="3240552" cy="487506"/>
          </a:xfrm>
          <a:prstGeom prst="rect">
            <a:avLst/>
          </a:prstGeom>
        </p:spPr>
        <p:txBody>
          <a:bodyPr wrap="square" lIns="0" tIns="0" rIns="0" bIns="0" rtlCol="0" anchor="t">
            <a:spAutoFit/>
          </a:bodyPr>
          <a:lstStyle/>
          <a:p>
            <a:pPr algn="l">
              <a:lnSpc>
                <a:spcPts val="4119"/>
              </a:lnSpc>
              <a:spcBef>
                <a:spcPct val="0"/>
              </a:spcBef>
            </a:pPr>
            <a:r>
              <a:rPr lang="en-US" sz="2942" b="1" dirty="0">
                <a:solidFill>
                  <a:srgbClr val="FFFFFF"/>
                </a:solidFill>
                <a:latin typeface="Cabin Bold"/>
                <a:ea typeface="Cabin Bold"/>
                <a:cs typeface="Cabin Bold"/>
                <a:sym typeface="Cabin Bold"/>
              </a:rPr>
              <a:t>ĐẠI HỌC DUY TÂN</a:t>
            </a:r>
          </a:p>
        </p:txBody>
      </p:sp>
      <p:sp>
        <p:nvSpPr>
          <p:cNvPr id="10" name="Freeform 10"/>
          <p:cNvSpPr/>
          <p:nvPr/>
        </p:nvSpPr>
        <p:spPr>
          <a:xfrm>
            <a:off x="11659785" y="206041"/>
            <a:ext cx="968834" cy="899589"/>
          </a:xfrm>
          <a:custGeom>
            <a:avLst/>
            <a:gdLst/>
            <a:ahLst/>
            <a:cxnLst/>
            <a:rect l="l" t="t" r="r" b="b"/>
            <a:pathLst>
              <a:path w="1460260" h="1297533">
                <a:moveTo>
                  <a:pt x="0" y="0"/>
                </a:moveTo>
                <a:lnTo>
                  <a:pt x="1460259" y="0"/>
                </a:lnTo>
                <a:lnTo>
                  <a:pt x="1460259" y="1297533"/>
                </a:lnTo>
                <a:lnTo>
                  <a:pt x="0" y="1297533"/>
                </a:lnTo>
                <a:lnTo>
                  <a:pt x="0" y="0"/>
                </a:lnTo>
                <a:close/>
              </a:path>
            </a:pathLst>
          </a:custGeom>
          <a:blipFill>
            <a:blip r:embed="rId3"/>
            <a:stretch>
              <a:fillRect/>
            </a:stretch>
          </a:blipFill>
        </p:spPr>
      </p:sp>
      <p:sp>
        <p:nvSpPr>
          <p:cNvPr id="11" name="TextBox 11"/>
          <p:cNvSpPr txBox="1"/>
          <p:nvPr/>
        </p:nvSpPr>
        <p:spPr>
          <a:xfrm>
            <a:off x="547705" y="5972757"/>
            <a:ext cx="10889056" cy="2076451"/>
          </a:xfrm>
          <a:prstGeom prst="rect">
            <a:avLst/>
          </a:prstGeom>
        </p:spPr>
        <p:txBody>
          <a:bodyPr lIns="0" tIns="0" rIns="0" bIns="0" rtlCol="0" anchor="t">
            <a:spAutoFit/>
          </a:bodyPr>
          <a:lstStyle/>
          <a:p>
            <a:pPr algn="ctr">
              <a:lnSpc>
                <a:spcPts val="4199"/>
              </a:lnSpc>
            </a:pPr>
            <a:r>
              <a:rPr lang="en-US" sz="2999" b="1" spc="89">
                <a:solidFill>
                  <a:srgbClr val="FFFFFF"/>
                </a:solidFill>
                <a:latin typeface="Cabin Bold"/>
                <a:ea typeface="Cabin Bold"/>
                <a:cs typeface="Cabin Bold"/>
                <a:sym typeface="Cabin Bold"/>
              </a:rPr>
              <a:t>PHÁT TRIỂN ỨNG DỤNG DI ĐỘNG MUA HÀNG TRỰC TUYẾN ĐA NỀN TẢNG SỬ DỤNG CÔNG NGHỆ FLUTTER, TÍCH HỢP FIREBASE, CHATBOT HỖ TRỢ KHÁCH HÀNG VÀ THANH TOÁN STRIPE.</a:t>
            </a:r>
          </a:p>
        </p:txBody>
      </p:sp>
      <p:sp>
        <p:nvSpPr>
          <p:cNvPr id="12" name="TextBox 12"/>
          <p:cNvSpPr txBox="1"/>
          <p:nvPr/>
        </p:nvSpPr>
        <p:spPr>
          <a:xfrm>
            <a:off x="547705" y="9059863"/>
            <a:ext cx="5768784" cy="349250"/>
          </a:xfrm>
          <a:prstGeom prst="rect">
            <a:avLst/>
          </a:prstGeom>
        </p:spPr>
        <p:txBody>
          <a:bodyPr lIns="0" tIns="0" rIns="0" bIns="0" rtlCol="0" anchor="t">
            <a:spAutoFit/>
          </a:bodyPr>
          <a:lstStyle/>
          <a:p>
            <a:pPr algn="ctr">
              <a:lnSpc>
                <a:spcPts val="2800"/>
              </a:lnSpc>
            </a:pPr>
            <a:r>
              <a:rPr lang="en-US" sz="2000" spc="60">
                <a:solidFill>
                  <a:srgbClr val="FFFFFF"/>
                </a:solidFill>
                <a:latin typeface="Calistoga"/>
                <a:ea typeface="Calistoga"/>
                <a:cs typeface="Calistoga"/>
                <a:sym typeface="Calistoga"/>
              </a:rPr>
              <a:t>GIẢNG VIÊN HƯỚNG DẪN: NGUYỄN HỮU PHÚC</a:t>
            </a:r>
          </a:p>
        </p:txBody>
      </p:sp>
      <p:sp>
        <p:nvSpPr>
          <p:cNvPr id="13" name="TextBox 13"/>
          <p:cNvSpPr txBox="1"/>
          <p:nvPr/>
        </p:nvSpPr>
        <p:spPr>
          <a:xfrm>
            <a:off x="1028700" y="4647460"/>
            <a:ext cx="8496300" cy="680636"/>
          </a:xfrm>
          <a:prstGeom prst="rect">
            <a:avLst/>
          </a:prstGeom>
        </p:spPr>
        <p:txBody>
          <a:bodyPr wrap="square" lIns="0" tIns="0" rIns="0" bIns="0" rtlCol="0" anchor="t">
            <a:spAutoFit/>
          </a:bodyPr>
          <a:lstStyle/>
          <a:p>
            <a:pPr algn="l">
              <a:lnSpc>
                <a:spcPts val="5599"/>
              </a:lnSpc>
            </a:pPr>
            <a:r>
              <a:rPr lang="en-US" sz="3999" spc="119" dirty="0">
                <a:solidFill>
                  <a:srgbClr val="FFFFFF"/>
                </a:solidFill>
                <a:latin typeface="Calistoga"/>
                <a:ea typeface="Calistoga"/>
                <a:cs typeface="Calistoga"/>
                <a:sym typeface="Calistoga"/>
              </a:rPr>
              <a:t>BÁO CÁO </a:t>
            </a:r>
            <a:r>
              <a:rPr lang="vi-VN" sz="3999" spc="119" dirty="0">
                <a:solidFill>
                  <a:srgbClr val="FFFFFF"/>
                </a:solidFill>
                <a:latin typeface="Calistoga"/>
                <a:ea typeface="Calistoga"/>
                <a:cs typeface="Calistoga"/>
                <a:sym typeface="Calistoga"/>
              </a:rPr>
              <a:t>KHÓA LUẬN</a:t>
            </a:r>
            <a:r>
              <a:rPr lang="en-US" sz="3999" spc="119" dirty="0">
                <a:solidFill>
                  <a:srgbClr val="FFFFFF"/>
                </a:solidFill>
                <a:latin typeface="Calistoga"/>
                <a:ea typeface="Calistoga"/>
                <a:cs typeface="Calistoga"/>
                <a:sym typeface="Calistoga"/>
              </a:rPr>
              <a:t> TỐT NGHIỆP</a:t>
            </a:r>
          </a:p>
        </p:txBody>
      </p:sp>
      <p:sp>
        <p:nvSpPr>
          <p:cNvPr id="14" name="TextBox 14"/>
          <p:cNvSpPr txBox="1"/>
          <p:nvPr/>
        </p:nvSpPr>
        <p:spPr>
          <a:xfrm>
            <a:off x="640801" y="9523757"/>
            <a:ext cx="8220308" cy="349250"/>
          </a:xfrm>
          <a:prstGeom prst="rect">
            <a:avLst/>
          </a:prstGeom>
        </p:spPr>
        <p:txBody>
          <a:bodyPr lIns="0" tIns="0" rIns="0" bIns="0" rtlCol="0" anchor="t">
            <a:spAutoFit/>
          </a:bodyPr>
          <a:lstStyle/>
          <a:p>
            <a:pPr algn="l">
              <a:lnSpc>
                <a:spcPts val="2800"/>
              </a:lnSpc>
            </a:pPr>
            <a:r>
              <a:rPr lang="en-US" sz="2000" spc="60">
                <a:solidFill>
                  <a:srgbClr val="FFFFFF"/>
                </a:solidFill>
                <a:latin typeface="Calistoga"/>
                <a:ea typeface="Calistoga"/>
                <a:cs typeface="Calistoga"/>
                <a:sym typeface="Calistoga"/>
              </a:rPr>
              <a:t>SINH VIÊN THỰC HIỆN: HUỲNH KIM PHÚ MỸ HƯNG - 27211247885</a:t>
            </a:r>
          </a:p>
        </p:txBody>
      </p:sp>
      <p:sp>
        <p:nvSpPr>
          <p:cNvPr id="15" name="TextBox 9">
            <a:extLst>
              <a:ext uri="{FF2B5EF4-FFF2-40B4-BE49-F238E27FC236}">
                <a16:creationId xmlns:a16="http://schemas.microsoft.com/office/drawing/2014/main" id="{0C51E074-24AA-4385-9B2E-FB7CFF4DDDA5}"/>
              </a:ext>
            </a:extLst>
          </p:cNvPr>
          <p:cNvSpPr txBox="1"/>
          <p:nvPr/>
        </p:nvSpPr>
        <p:spPr>
          <a:xfrm>
            <a:off x="12901415" y="683630"/>
            <a:ext cx="5285614" cy="487506"/>
          </a:xfrm>
          <a:prstGeom prst="rect">
            <a:avLst/>
          </a:prstGeom>
        </p:spPr>
        <p:txBody>
          <a:bodyPr wrap="square" lIns="0" tIns="0" rIns="0" bIns="0" rtlCol="0" anchor="t">
            <a:spAutoFit/>
          </a:bodyPr>
          <a:lstStyle/>
          <a:p>
            <a:pPr algn="l">
              <a:lnSpc>
                <a:spcPts val="4119"/>
              </a:lnSpc>
              <a:spcBef>
                <a:spcPct val="0"/>
              </a:spcBef>
            </a:pPr>
            <a:r>
              <a:rPr lang="vi-VN" sz="2942" b="1" dirty="0">
                <a:solidFill>
                  <a:srgbClr val="FFFFFF"/>
                </a:solidFill>
                <a:latin typeface="Cabin Bold"/>
                <a:ea typeface="Cabin Bold"/>
                <a:cs typeface="Cabin Bold"/>
                <a:sym typeface="Cabin Bold"/>
              </a:rPr>
              <a:t>TRƯỜNG KHOA HỌC MÁY TÍNH</a:t>
            </a:r>
            <a:endParaRPr lang="en-US" sz="2942" b="1" dirty="0">
              <a:solidFill>
                <a:srgbClr val="FFFFFF"/>
              </a:solidFill>
              <a:latin typeface="Cabin Bold"/>
              <a:ea typeface="Cabin Bold"/>
              <a:cs typeface="Cabin Bold"/>
              <a:sym typeface="Cabin Bold"/>
            </a:endParaRPr>
          </a:p>
        </p:txBody>
      </p:sp>
      <p:sp>
        <p:nvSpPr>
          <p:cNvPr id="16" name="TextBox 9">
            <a:extLst>
              <a:ext uri="{FF2B5EF4-FFF2-40B4-BE49-F238E27FC236}">
                <a16:creationId xmlns:a16="http://schemas.microsoft.com/office/drawing/2014/main" id="{A80D1037-A1E9-4854-BC8F-A7489FB614A2}"/>
              </a:ext>
            </a:extLst>
          </p:cNvPr>
          <p:cNvSpPr txBox="1"/>
          <p:nvPr/>
        </p:nvSpPr>
        <p:spPr>
          <a:xfrm>
            <a:off x="12800445" y="1161459"/>
            <a:ext cx="5487555" cy="487506"/>
          </a:xfrm>
          <a:prstGeom prst="rect">
            <a:avLst/>
          </a:prstGeom>
        </p:spPr>
        <p:txBody>
          <a:bodyPr wrap="square" lIns="0" tIns="0" rIns="0" bIns="0" rtlCol="0" anchor="t">
            <a:spAutoFit/>
          </a:bodyPr>
          <a:lstStyle/>
          <a:p>
            <a:pPr algn="l">
              <a:lnSpc>
                <a:spcPts val="4119"/>
              </a:lnSpc>
              <a:spcBef>
                <a:spcPct val="0"/>
              </a:spcBef>
            </a:pPr>
            <a:r>
              <a:rPr lang="vi-VN" sz="2942" b="1" dirty="0">
                <a:solidFill>
                  <a:srgbClr val="FFFFFF"/>
                </a:solidFill>
                <a:latin typeface="Cabin Bold"/>
                <a:ea typeface="Cabin Bold"/>
                <a:cs typeface="Cabin Bold"/>
                <a:sym typeface="Cabin Bold"/>
              </a:rPr>
              <a:t>NGÀNH CÔNG NGHỆ PHẦN MỀM</a:t>
            </a:r>
            <a:endParaRPr lang="en-US" sz="2942" b="1" dirty="0">
              <a:solidFill>
                <a:srgbClr val="FFFFFF"/>
              </a:solidFill>
              <a:latin typeface="Cabin Bold"/>
              <a:ea typeface="Cabin Bold"/>
              <a:cs typeface="Cabin Bold"/>
              <a:sym typeface="Cabin Bold"/>
            </a:endParaRP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a:off x="5322093" y="1344921"/>
            <a:ext cx="15429373" cy="7597157"/>
            <a:chOff x="0" y="0"/>
            <a:chExt cx="1397893" cy="688299"/>
          </a:xfrm>
        </p:grpSpPr>
        <p:sp>
          <p:nvSpPr>
            <p:cNvPr id="3" name="Freeform 3"/>
            <p:cNvSpPr/>
            <p:nvPr/>
          </p:nvSpPr>
          <p:spPr>
            <a:xfrm>
              <a:off x="0" y="0"/>
              <a:ext cx="1397893" cy="688299"/>
            </a:xfrm>
            <a:custGeom>
              <a:avLst/>
              <a:gdLst/>
              <a:ahLst/>
              <a:cxnLst/>
              <a:rect l="l" t="t" r="r" b="b"/>
              <a:pathLst>
                <a:path w="1397893" h="688299">
                  <a:moveTo>
                    <a:pt x="1397893" y="344149"/>
                  </a:moveTo>
                  <a:lnTo>
                    <a:pt x="1194693" y="688299"/>
                  </a:lnTo>
                  <a:lnTo>
                    <a:pt x="203200" y="688299"/>
                  </a:lnTo>
                  <a:lnTo>
                    <a:pt x="0" y="344149"/>
                  </a:lnTo>
                  <a:lnTo>
                    <a:pt x="203200" y="0"/>
                  </a:lnTo>
                  <a:lnTo>
                    <a:pt x="1194693" y="0"/>
                  </a:lnTo>
                  <a:lnTo>
                    <a:pt x="1397893" y="344149"/>
                  </a:lnTo>
                  <a:close/>
                </a:path>
              </a:pathLst>
            </a:custGeom>
            <a:solidFill>
              <a:srgbClr val="A066CB"/>
            </a:solidFill>
          </p:spPr>
        </p:sp>
        <p:sp>
          <p:nvSpPr>
            <p:cNvPr id="4" name="TextBox 4"/>
            <p:cNvSpPr txBox="1"/>
            <p:nvPr/>
          </p:nvSpPr>
          <p:spPr>
            <a:xfrm>
              <a:off x="114300" y="-133350"/>
              <a:ext cx="1169293" cy="821649"/>
            </a:xfrm>
            <a:prstGeom prst="rect">
              <a:avLst/>
            </a:prstGeom>
          </p:spPr>
          <p:txBody>
            <a:bodyPr lIns="50800" tIns="50800" rIns="50800" bIns="50800" rtlCol="0" anchor="ctr"/>
            <a:lstStyle/>
            <a:p>
              <a:pPr algn="ctr">
                <a:lnSpc>
                  <a:spcPts val="9799"/>
                </a:lnSpc>
              </a:pPr>
              <a:endParaRPr/>
            </a:p>
          </p:txBody>
        </p:sp>
      </p:grpSp>
      <p:sp>
        <p:nvSpPr>
          <p:cNvPr id="5" name="Freeform 5"/>
          <p:cNvSpPr/>
          <p:nvPr/>
        </p:nvSpPr>
        <p:spPr>
          <a:xfrm>
            <a:off x="748667" y="820400"/>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sp>
        <p:nvSpPr>
          <p:cNvPr id="7" name="TextBox 7"/>
          <p:cNvSpPr txBox="1"/>
          <p:nvPr/>
        </p:nvSpPr>
        <p:spPr>
          <a:xfrm>
            <a:off x="748666" y="2229553"/>
            <a:ext cx="5728333" cy="850810"/>
          </a:xfrm>
          <a:prstGeom prst="rect">
            <a:avLst/>
          </a:prstGeom>
        </p:spPr>
        <p:txBody>
          <a:bodyPr wrap="square" lIns="0" tIns="0" rIns="0" bIns="0" rtlCol="0" anchor="t">
            <a:spAutoFit/>
          </a:bodyPr>
          <a:lstStyle/>
          <a:p>
            <a:pPr algn="l">
              <a:lnSpc>
                <a:spcPts val="7000"/>
              </a:lnSpc>
            </a:pPr>
            <a:r>
              <a:rPr lang="vi-VN" sz="5000" dirty="0">
                <a:solidFill>
                  <a:srgbClr val="FFFFFF"/>
                </a:solidFill>
                <a:latin typeface="Calistoga"/>
                <a:ea typeface="Calistoga"/>
                <a:cs typeface="Calistoga"/>
                <a:sym typeface="Calistoga"/>
              </a:rPr>
              <a:t>2. </a:t>
            </a:r>
            <a:r>
              <a:rPr lang="en-US" sz="5000" dirty="0" err="1">
                <a:solidFill>
                  <a:srgbClr val="FFFFFF"/>
                </a:solidFill>
                <a:latin typeface="Calistoga"/>
                <a:ea typeface="Calistoga"/>
                <a:cs typeface="Calistoga"/>
                <a:sym typeface="Calistoga"/>
              </a:rPr>
              <a:t>Thiết</a:t>
            </a:r>
            <a:r>
              <a:rPr lang="en-US" sz="5000" dirty="0">
                <a:solidFill>
                  <a:srgbClr val="FFFFFF"/>
                </a:solidFill>
                <a:latin typeface="Calistoga"/>
                <a:ea typeface="Calistoga"/>
                <a:cs typeface="Calistoga"/>
                <a:sym typeface="Calistoga"/>
              </a:rPr>
              <a:t> </a:t>
            </a:r>
            <a:r>
              <a:rPr lang="en-US" sz="5000" dirty="0" err="1">
                <a:solidFill>
                  <a:srgbClr val="FFFFFF"/>
                </a:solidFill>
                <a:latin typeface="Calistoga"/>
                <a:ea typeface="Calistoga"/>
                <a:cs typeface="Calistoga"/>
                <a:sym typeface="Calistoga"/>
              </a:rPr>
              <a:t>kế</a:t>
            </a:r>
            <a:r>
              <a:rPr lang="en-US" sz="5000" dirty="0">
                <a:solidFill>
                  <a:srgbClr val="FFFFFF"/>
                </a:solidFill>
                <a:latin typeface="Calistoga"/>
                <a:ea typeface="Calistoga"/>
                <a:cs typeface="Calistoga"/>
                <a:sym typeface="Calistoga"/>
              </a:rPr>
              <a:t> </a:t>
            </a:r>
            <a:r>
              <a:rPr lang="en-US" sz="5000" dirty="0" err="1">
                <a:solidFill>
                  <a:srgbClr val="FFFFFF"/>
                </a:solidFill>
                <a:latin typeface="Calistoga"/>
                <a:ea typeface="Calistoga"/>
                <a:cs typeface="Calistoga"/>
                <a:sym typeface="Calistoga"/>
              </a:rPr>
              <a:t>hệ</a:t>
            </a:r>
            <a:r>
              <a:rPr lang="en-US" sz="5000" dirty="0">
                <a:solidFill>
                  <a:srgbClr val="FFFFFF"/>
                </a:solidFill>
                <a:latin typeface="Calistoga"/>
                <a:ea typeface="Calistoga"/>
                <a:cs typeface="Calistoga"/>
                <a:sym typeface="Calistoga"/>
              </a:rPr>
              <a:t> </a:t>
            </a:r>
            <a:r>
              <a:rPr lang="en-US" sz="5000" dirty="0" err="1">
                <a:solidFill>
                  <a:srgbClr val="FFFFFF"/>
                </a:solidFill>
                <a:latin typeface="Calistoga"/>
                <a:ea typeface="Calistoga"/>
                <a:cs typeface="Calistoga"/>
                <a:sym typeface="Calistoga"/>
              </a:rPr>
              <a:t>thống</a:t>
            </a:r>
            <a:endParaRPr lang="en-US" sz="5000" dirty="0">
              <a:solidFill>
                <a:srgbClr val="FFFFFF"/>
              </a:solidFill>
              <a:latin typeface="Calistoga"/>
              <a:ea typeface="Calistoga"/>
              <a:cs typeface="Calistoga"/>
              <a:sym typeface="Calistoga"/>
            </a:endParaRPr>
          </a:p>
        </p:txBody>
      </p:sp>
      <p:sp>
        <p:nvSpPr>
          <p:cNvPr id="8" name="TextBox 8"/>
          <p:cNvSpPr txBox="1"/>
          <p:nvPr/>
        </p:nvSpPr>
        <p:spPr>
          <a:xfrm>
            <a:off x="774066" y="3179283"/>
            <a:ext cx="4940933" cy="498919"/>
          </a:xfrm>
          <a:prstGeom prst="rect">
            <a:avLst/>
          </a:prstGeom>
        </p:spPr>
        <p:txBody>
          <a:bodyPr wrap="square" lIns="0" tIns="0" rIns="0" bIns="0" rtlCol="0" anchor="t">
            <a:spAutoFit/>
          </a:bodyPr>
          <a:lstStyle/>
          <a:p>
            <a:pPr algn="l">
              <a:lnSpc>
                <a:spcPts val="4200"/>
              </a:lnSpc>
            </a:pPr>
            <a:r>
              <a:rPr lang="vi-VN" sz="3000" dirty="0">
                <a:solidFill>
                  <a:srgbClr val="FFFFFF"/>
                </a:solidFill>
                <a:latin typeface="Cabin"/>
                <a:ea typeface="Cabin"/>
                <a:cs typeface="Cabin"/>
                <a:sym typeface="Cabin"/>
              </a:rPr>
              <a:t>2.1. </a:t>
            </a:r>
            <a:r>
              <a:rPr lang="en-US" sz="3000" dirty="0" err="1">
                <a:solidFill>
                  <a:srgbClr val="FFFFFF"/>
                </a:solidFill>
                <a:latin typeface="Cabin"/>
                <a:ea typeface="Cabin"/>
                <a:cs typeface="Cabin"/>
                <a:sym typeface="Cabin"/>
              </a:rPr>
              <a:t>Biểu</a:t>
            </a:r>
            <a:r>
              <a:rPr lang="en-US" sz="3000" dirty="0">
                <a:solidFill>
                  <a:srgbClr val="FFFFFF"/>
                </a:solidFill>
                <a:latin typeface="Cabin"/>
                <a:ea typeface="Cabin"/>
                <a:cs typeface="Cabin"/>
                <a:sym typeface="Cabin"/>
              </a:rPr>
              <a:t> </a:t>
            </a:r>
            <a:r>
              <a:rPr lang="en-US" sz="3000" dirty="0" err="1">
                <a:solidFill>
                  <a:srgbClr val="FFFFFF"/>
                </a:solidFill>
                <a:latin typeface="Cabin"/>
                <a:ea typeface="Cabin"/>
                <a:cs typeface="Cabin"/>
                <a:sym typeface="Cabin"/>
              </a:rPr>
              <a:t>đồ</a:t>
            </a:r>
            <a:r>
              <a:rPr lang="en-US" sz="3000" dirty="0">
                <a:solidFill>
                  <a:srgbClr val="FFFFFF"/>
                </a:solidFill>
                <a:latin typeface="Cabin"/>
                <a:ea typeface="Cabin"/>
                <a:cs typeface="Cabin"/>
                <a:sym typeface="Cabin"/>
              </a:rPr>
              <a:t> </a:t>
            </a:r>
            <a:r>
              <a:rPr lang="en-US" sz="3000" dirty="0" err="1">
                <a:solidFill>
                  <a:srgbClr val="FFFFFF"/>
                </a:solidFill>
                <a:latin typeface="Cabin"/>
                <a:ea typeface="Cabin"/>
                <a:cs typeface="Cabin"/>
                <a:sym typeface="Cabin"/>
              </a:rPr>
              <a:t>Usecase</a:t>
            </a:r>
            <a:r>
              <a:rPr lang="en-US" sz="3000" dirty="0">
                <a:solidFill>
                  <a:srgbClr val="FFFFFF"/>
                </a:solidFill>
                <a:latin typeface="Cabin"/>
                <a:ea typeface="Cabin"/>
                <a:cs typeface="Cabin"/>
                <a:sym typeface="Cabin"/>
              </a:rPr>
              <a:t> </a:t>
            </a:r>
            <a:r>
              <a:rPr lang="en-US" sz="3000" dirty="0" err="1">
                <a:solidFill>
                  <a:srgbClr val="FFFFFF"/>
                </a:solidFill>
                <a:latin typeface="Cabin"/>
                <a:ea typeface="Cabin"/>
                <a:cs typeface="Cabin"/>
                <a:sym typeface="Cabin"/>
              </a:rPr>
              <a:t>Tổng</a:t>
            </a:r>
            <a:r>
              <a:rPr lang="en-US" sz="3000" dirty="0">
                <a:solidFill>
                  <a:srgbClr val="FFFFFF"/>
                </a:solidFill>
                <a:latin typeface="Cabin"/>
                <a:ea typeface="Cabin"/>
                <a:cs typeface="Cabin"/>
                <a:sym typeface="Cabin"/>
              </a:rPr>
              <a:t> </a:t>
            </a:r>
            <a:r>
              <a:rPr lang="en-US" sz="3000" dirty="0" err="1">
                <a:solidFill>
                  <a:srgbClr val="FFFFFF"/>
                </a:solidFill>
                <a:latin typeface="Cabin"/>
                <a:ea typeface="Cabin"/>
                <a:cs typeface="Cabin"/>
                <a:sym typeface="Cabin"/>
              </a:rPr>
              <a:t>quát</a:t>
            </a:r>
            <a:endParaRPr lang="en-US" sz="3000" dirty="0">
              <a:solidFill>
                <a:srgbClr val="FFFFFF"/>
              </a:solidFill>
              <a:latin typeface="Cabin"/>
              <a:ea typeface="Cabin"/>
              <a:cs typeface="Cabin"/>
              <a:sym typeface="Cabin"/>
            </a:endParaRPr>
          </a:p>
        </p:txBody>
      </p:sp>
      <p:sp>
        <p:nvSpPr>
          <p:cNvPr id="9" name="TextBox 9"/>
          <p:cNvSpPr txBox="1"/>
          <p:nvPr/>
        </p:nvSpPr>
        <p:spPr>
          <a:xfrm>
            <a:off x="779823" y="4529678"/>
            <a:ext cx="3975641" cy="1038225"/>
          </a:xfrm>
          <a:prstGeom prst="rect">
            <a:avLst/>
          </a:prstGeom>
        </p:spPr>
        <p:txBody>
          <a:bodyPr lIns="0" tIns="0" rIns="0" bIns="0" rtlCol="0" anchor="t">
            <a:spAutoFit/>
          </a:bodyPr>
          <a:lstStyle/>
          <a:p>
            <a:pPr algn="l">
              <a:lnSpc>
                <a:spcPts val="8400"/>
              </a:lnSpc>
            </a:pPr>
            <a:r>
              <a:rPr lang="en-US" sz="6000" b="1" dirty="0" err="1">
                <a:solidFill>
                  <a:srgbClr val="FFFFFF"/>
                </a:solidFill>
                <a:latin typeface="Cabin Medium"/>
                <a:ea typeface="Cabin Medium"/>
                <a:cs typeface="Cabin Medium"/>
                <a:sym typeface="Cabin Medium"/>
              </a:rPr>
              <a:t>Khách</a:t>
            </a:r>
            <a:r>
              <a:rPr lang="en-US" sz="6000" b="1" dirty="0">
                <a:solidFill>
                  <a:srgbClr val="FFFFFF"/>
                </a:solidFill>
                <a:latin typeface="Cabin Medium"/>
                <a:ea typeface="Cabin Medium"/>
                <a:cs typeface="Cabin Medium"/>
                <a:sym typeface="Cabin Medium"/>
              </a:rPr>
              <a:t> </a:t>
            </a:r>
            <a:r>
              <a:rPr lang="en-US" sz="6000" b="1" dirty="0" err="1">
                <a:solidFill>
                  <a:srgbClr val="FFFFFF"/>
                </a:solidFill>
                <a:latin typeface="Cabin Medium"/>
                <a:ea typeface="Cabin Medium"/>
                <a:cs typeface="Cabin Medium"/>
                <a:sym typeface="Cabin Medium"/>
              </a:rPr>
              <a:t>hàng</a:t>
            </a:r>
            <a:endParaRPr lang="en-US" sz="6000" b="1" dirty="0">
              <a:solidFill>
                <a:srgbClr val="FFFFFF"/>
              </a:solidFill>
              <a:latin typeface="Cabin Medium"/>
              <a:ea typeface="Cabin Medium"/>
              <a:cs typeface="Cabin Medium"/>
              <a:sym typeface="Cabin Medium"/>
            </a:endParaRPr>
          </a:p>
        </p:txBody>
      </p:sp>
      <p:pic>
        <p:nvPicPr>
          <p:cNvPr id="11" name="Picture 10">
            <a:extLst>
              <a:ext uri="{FF2B5EF4-FFF2-40B4-BE49-F238E27FC236}">
                <a16:creationId xmlns:a16="http://schemas.microsoft.com/office/drawing/2014/main" id="{72EC4075-6ED8-4299-9BFD-3E054B7897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0" y="1344921"/>
            <a:ext cx="10668000" cy="75971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066CB"/>
        </a:solidFill>
        <a:effectLst/>
      </p:bgPr>
    </p:bg>
    <p:spTree>
      <p:nvGrpSpPr>
        <p:cNvPr id="1" name=""/>
        <p:cNvGrpSpPr/>
        <p:nvPr/>
      </p:nvGrpSpPr>
      <p:grpSpPr>
        <a:xfrm>
          <a:off x="0" y="0"/>
          <a:ext cx="0" cy="0"/>
          <a:chOff x="0" y="0"/>
          <a:chExt cx="0" cy="0"/>
        </a:xfrm>
      </p:grpSpPr>
      <p:grpSp>
        <p:nvGrpSpPr>
          <p:cNvPr id="2" name="Group 2"/>
          <p:cNvGrpSpPr/>
          <p:nvPr/>
        </p:nvGrpSpPr>
        <p:grpSpPr>
          <a:xfrm>
            <a:off x="-2147436" y="1631157"/>
            <a:ext cx="15548620" cy="7597157"/>
            <a:chOff x="0" y="0"/>
            <a:chExt cx="1408697" cy="688299"/>
          </a:xfrm>
        </p:grpSpPr>
        <p:sp>
          <p:nvSpPr>
            <p:cNvPr id="3" name="Freeform 3"/>
            <p:cNvSpPr/>
            <p:nvPr/>
          </p:nvSpPr>
          <p:spPr>
            <a:xfrm>
              <a:off x="0" y="0"/>
              <a:ext cx="1408697" cy="688299"/>
            </a:xfrm>
            <a:custGeom>
              <a:avLst/>
              <a:gdLst/>
              <a:ahLst/>
              <a:cxnLst/>
              <a:rect l="l" t="t" r="r" b="b"/>
              <a:pathLst>
                <a:path w="1408697" h="688299">
                  <a:moveTo>
                    <a:pt x="1408697" y="344149"/>
                  </a:moveTo>
                  <a:lnTo>
                    <a:pt x="1205497" y="688299"/>
                  </a:lnTo>
                  <a:lnTo>
                    <a:pt x="203200" y="688299"/>
                  </a:lnTo>
                  <a:lnTo>
                    <a:pt x="0" y="344149"/>
                  </a:lnTo>
                  <a:lnTo>
                    <a:pt x="203200" y="0"/>
                  </a:lnTo>
                  <a:lnTo>
                    <a:pt x="1205497" y="0"/>
                  </a:lnTo>
                  <a:lnTo>
                    <a:pt x="1408697" y="344149"/>
                  </a:lnTo>
                  <a:close/>
                </a:path>
              </a:pathLst>
            </a:custGeom>
            <a:solidFill>
              <a:srgbClr val="1836B2"/>
            </a:solidFill>
          </p:spPr>
        </p:sp>
        <p:sp>
          <p:nvSpPr>
            <p:cNvPr id="4" name="TextBox 4"/>
            <p:cNvSpPr txBox="1"/>
            <p:nvPr/>
          </p:nvSpPr>
          <p:spPr>
            <a:xfrm>
              <a:off x="114300" y="-133350"/>
              <a:ext cx="1180097" cy="821649"/>
            </a:xfrm>
            <a:prstGeom prst="rect">
              <a:avLst/>
            </a:prstGeom>
          </p:spPr>
          <p:txBody>
            <a:bodyPr lIns="50800" tIns="50800" rIns="50800" bIns="50800" rtlCol="0" anchor="ctr"/>
            <a:lstStyle/>
            <a:p>
              <a:pPr algn="ctr">
                <a:lnSpc>
                  <a:spcPts val="9799"/>
                </a:lnSpc>
              </a:pPr>
              <a:endParaRPr/>
            </a:p>
          </p:txBody>
        </p:sp>
      </p:grpSp>
      <p:sp>
        <p:nvSpPr>
          <p:cNvPr id="5" name="Freeform 5"/>
          <p:cNvSpPr/>
          <p:nvPr/>
        </p:nvSpPr>
        <p:spPr>
          <a:xfrm>
            <a:off x="16127105" y="1344921"/>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sp>
        <p:nvSpPr>
          <p:cNvPr id="6" name="Freeform 6"/>
          <p:cNvSpPr/>
          <p:nvPr/>
        </p:nvSpPr>
        <p:spPr>
          <a:xfrm>
            <a:off x="61004" y="2173702"/>
            <a:ext cx="11131739" cy="6512067"/>
          </a:xfrm>
          <a:custGeom>
            <a:avLst/>
            <a:gdLst/>
            <a:ahLst/>
            <a:cxnLst/>
            <a:rect l="l" t="t" r="r" b="b"/>
            <a:pathLst>
              <a:path w="11131739" h="6512067">
                <a:moveTo>
                  <a:pt x="0" y="0"/>
                </a:moveTo>
                <a:lnTo>
                  <a:pt x="11131739" y="0"/>
                </a:lnTo>
                <a:lnTo>
                  <a:pt x="11131739" y="6512067"/>
                </a:lnTo>
                <a:lnTo>
                  <a:pt x="0" y="6512067"/>
                </a:lnTo>
                <a:lnTo>
                  <a:pt x="0" y="0"/>
                </a:lnTo>
                <a:close/>
              </a:path>
            </a:pathLst>
          </a:custGeom>
          <a:blipFill>
            <a:blip r:embed="rId3"/>
            <a:stretch>
              <a:fillRect/>
            </a:stretch>
          </a:blipFill>
        </p:spPr>
      </p:sp>
      <p:sp>
        <p:nvSpPr>
          <p:cNvPr id="7" name="TextBox 7"/>
          <p:cNvSpPr txBox="1"/>
          <p:nvPr/>
        </p:nvSpPr>
        <p:spPr>
          <a:xfrm>
            <a:off x="12464559" y="2823865"/>
            <a:ext cx="5759029" cy="850810"/>
          </a:xfrm>
          <a:prstGeom prst="rect">
            <a:avLst/>
          </a:prstGeom>
        </p:spPr>
        <p:txBody>
          <a:bodyPr wrap="square" lIns="0" tIns="0" rIns="0" bIns="0" rtlCol="0" anchor="t">
            <a:spAutoFit/>
          </a:bodyPr>
          <a:lstStyle/>
          <a:p>
            <a:pPr algn="l">
              <a:lnSpc>
                <a:spcPts val="7000"/>
              </a:lnSpc>
            </a:pPr>
            <a:r>
              <a:rPr lang="vi-VN" sz="5000" dirty="0">
                <a:solidFill>
                  <a:srgbClr val="FFFFFF"/>
                </a:solidFill>
                <a:latin typeface="Calistoga"/>
                <a:ea typeface="Calistoga"/>
                <a:cs typeface="Calistoga"/>
                <a:sym typeface="Calistoga"/>
              </a:rPr>
              <a:t>2. </a:t>
            </a:r>
            <a:r>
              <a:rPr lang="en-US" sz="5000" dirty="0" err="1">
                <a:solidFill>
                  <a:srgbClr val="FFFFFF"/>
                </a:solidFill>
                <a:latin typeface="Calistoga"/>
                <a:ea typeface="Calistoga"/>
                <a:cs typeface="Calistoga"/>
                <a:sym typeface="Calistoga"/>
              </a:rPr>
              <a:t>Thiết</a:t>
            </a:r>
            <a:r>
              <a:rPr lang="en-US" sz="5000" dirty="0">
                <a:solidFill>
                  <a:srgbClr val="FFFFFF"/>
                </a:solidFill>
                <a:latin typeface="Calistoga"/>
                <a:ea typeface="Calistoga"/>
                <a:cs typeface="Calistoga"/>
                <a:sym typeface="Calistoga"/>
              </a:rPr>
              <a:t> </a:t>
            </a:r>
            <a:r>
              <a:rPr lang="en-US" sz="5000" dirty="0" err="1">
                <a:solidFill>
                  <a:srgbClr val="FFFFFF"/>
                </a:solidFill>
                <a:latin typeface="Calistoga"/>
                <a:ea typeface="Calistoga"/>
                <a:cs typeface="Calistoga"/>
                <a:sym typeface="Calistoga"/>
              </a:rPr>
              <a:t>kế</a:t>
            </a:r>
            <a:r>
              <a:rPr lang="en-US" sz="5000" dirty="0">
                <a:solidFill>
                  <a:srgbClr val="FFFFFF"/>
                </a:solidFill>
                <a:latin typeface="Calistoga"/>
                <a:ea typeface="Calistoga"/>
                <a:cs typeface="Calistoga"/>
                <a:sym typeface="Calistoga"/>
              </a:rPr>
              <a:t> </a:t>
            </a:r>
            <a:r>
              <a:rPr lang="en-US" sz="5000" dirty="0" err="1">
                <a:solidFill>
                  <a:srgbClr val="FFFFFF"/>
                </a:solidFill>
                <a:latin typeface="Calistoga"/>
                <a:ea typeface="Calistoga"/>
                <a:cs typeface="Calistoga"/>
                <a:sym typeface="Calistoga"/>
              </a:rPr>
              <a:t>hệ</a:t>
            </a:r>
            <a:r>
              <a:rPr lang="en-US" sz="5000" dirty="0">
                <a:solidFill>
                  <a:srgbClr val="FFFFFF"/>
                </a:solidFill>
                <a:latin typeface="Calistoga"/>
                <a:ea typeface="Calistoga"/>
                <a:cs typeface="Calistoga"/>
                <a:sym typeface="Calistoga"/>
              </a:rPr>
              <a:t> </a:t>
            </a:r>
            <a:r>
              <a:rPr lang="en-US" sz="5000" dirty="0" err="1">
                <a:solidFill>
                  <a:srgbClr val="FFFFFF"/>
                </a:solidFill>
                <a:latin typeface="Calistoga"/>
                <a:ea typeface="Calistoga"/>
                <a:cs typeface="Calistoga"/>
                <a:sym typeface="Calistoga"/>
              </a:rPr>
              <a:t>thống</a:t>
            </a:r>
            <a:endParaRPr lang="en-US" sz="5000" dirty="0">
              <a:solidFill>
                <a:srgbClr val="FFFFFF"/>
              </a:solidFill>
              <a:latin typeface="Calistoga"/>
              <a:ea typeface="Calistoga"/>
              <a:cs typeface="Calistoga"/>
              <a:sym typeface="Calistoga"/>
            </a:endParaRPr>
          </a:p>
        </p:txBody>
      </p:sp>
      <p:sp>
        <p:nvSpPr>
          <p:cNvPr id="8" name="TextBox 8"/>
          <p:cNvSpPr txBox="1"/>
          <p:nvPr/>
        </p:nvSpPr>
        <p:spPr>
          <a:xfrm>
            <a:off x="13048331" y="3762773"/>
            <a:ext cx="4996306" cy="498919"/>
          </a:xfrm>
          <a:prstGeom prst="rect">
            <a:avLst/>
          </a:prstGeom>
        </p:spPr>
        <p:txBody>
          <a:bodyPr wrap="square" lIns="0" tIns="0" rIns="0" bIns="0" rtlCol="0" anchor="t">
            <a:spAutoFit/>
          </a:bodyPr>
          <a:lstStyle/>
          <a:p>
            <a:pPr algn="l">
              <a:lnSpc>
                <a:spcPts val="4200"/>
              </a:lnSpc>
            </a:pPr>
            <a:r>
              <a:rPr lang="vi-VN" sz="3000" dirty="0">
                <a:solidFill>
                  <a:srgbClr val="FFFFFF"/>
                </a:solidFill>
                <a:latin typeface="Cabin"/>
                <a:ea typeface="Cabin"/>
                <a:cs typeface="Cabin"/>
                <a:sym typeface="Cabin"/>
              </a:rPr>
              <a:t>2.1. </a:t>
            </a:r>
            <a:r>
              <a:rPr lang="en-US" sz="3000" dirty="0" err="1">
                <a:solidFill>
                  <a:srgbClr val="FFFFFF"/>
                </a:solidFill>
                <a:latin typeface="Cabin"/>
                <a:ea typeface="Cabin"/>
                <a:cs typeface="Cabin"/>
                <a:sym typeface="Cabin"/>
              </a:rPr>
              <a:t>Biểu</a:t>
            </a:r>
            <a:r>
              <a:rPr lang="en-US" sz="3000" dirty="0">
                <a:solidFill>
                  <a:srgbClr val="FFFFFF"/>
                </a:solidFill>
                <a:latin typeface="Cabin"/>
                <a:ea typeface="Cabin"/>
                <a:cs typeface="Cabin"/>
                <a:sym typeface="Cabin"/>
              </a:rPr>
              <a:t> </a:t>
            </a:r>
            <a:r>
              <a:rPr lang="en-US" sz="3000" dirty="0" err="1">
                <a:solidFill>
                  <a:srgbClr val="FFFFFF"/>
                </a:solidFill>
                <a:latin typeface="Cabin"/>
                <a:ea typeface="Cabin"/>
                <a:cs typeface="Cabin"/>
                <a:sym typeface="Cabin"/>
              </a:rPr>
              <a:t>đồ</a:t>
            </a:r>
            <a:r>
              <a:rPr lang="en-US" sz="3000" dirty="0">
                <a:solidFill>
                  <a:srgbClr val="FFFFFF"/>
                </a:solidFill>
                <a:latin typeface="Cabin"/>
                <a:ea typeface="Cabin"/>
                <a:cs typeface="Cabin"/>
                <a:sym typeface="Cabin"/>
              </a:rPr>
              <a:t> </a:t>
            </a:r>
            <a:r>
              <a:rPr lang="en-US" sz="3000" dirty="0" err="1">
                <a:solidFill>
                  <a:srgbClr val="FFFFFF"/>
                </a:solidFill>
                <a:latin typeface="Cabin"/>
                <a:ea typeface="Cabin"/>
                <a:cs typeface="Cabin"/>
                <a:sym typeface="Cabin"/>
              </a:rPr>
              <a:t>Usecase</a:t>
            </a:r>
            <a:r>
              <a:rPr lang="en-US" sz="3000" dirty="0">
                <a:solidFill>
                  <a:srgbClr val="FFFFFF"/>
                </a:solidFill>
                <a:latin typeface="Cabin"/>
                <a:ea typeface="Cabin"/>
                <a:cs typeface="Cabin"/>
                <a:sym typeface="Cabin"/>
              </a:rPr>
              <a:t> </a:t>
            </a:r>
            <a:r>
              <a:rPr lang="en-US" sz="3000" dirty="0" err="1">
                <a:solidFill>
                  <a:srgbClr val="FFFFFF"/>
                </a:solidFill>
                <a:latin typeface="Cabin"/>
                <a:ea typeface="Cabin"/>
                <a:cs typeface="Cabin"/>
                <a:sym typeface="Cabin"/>
              </a:rPr>
              <a:t>Tổng</a:t>
            </a:r>
            <a:r>
              <a:rPr lang="en-US" sz="3000" dirty="0">
                <a:solidFill>
                  <a:srgbClr val="FFFFFF"/>
                </a:solidFill>
                <a:latin typeface="Cabin"/>
                <a:ea typeface="Cabin"/>
                <a:cs typeface="Cabin"/>
                <a:sym typeface="Cabin"/>
              </a:rPr>
              <a:t> </a:t>
            </a:r>
            <a:r>
              <a:rPr lang="en-US" sz="3000" dirty="0" err="1">
                <a:solidFill>
                  <a:srgbClr val="FFFFFF"/>
                </a:solidFill>
                <a:latin typeface="Cabin"/>
                <a:ea typeface="Cabin"/>
                <a:cs typeface="Cabin"/>
                <a:sym typeface="Cabin"/>
              </a:rPr>
              <a:t>quát</a:t>
            </a:r>
            <a:endParaRPr lang="en-US" sz="3000" dirty="0">
              <a:solidFill>
                <a:srgbClr val="FFFFFF"/>
              </a:solidFill>
              <a:latin typeface="Cabin"/>
              <a:ea typeface="Cabin"/>
              <a:cs typeface="Cabin"/>
              <a:sym typeface="Cabin"/>
            </a:endParaRPr>
          </a:p>
        </p:txBody>
      </p:sp>
      <p:sp>
        <p:nvSpPr>
          <p:cNvPr id="9" name="TextBox 9"/>
          <p:cNvSpPr txBox="1"/>
          <p:nvPr/>
        </p:nvSpPr>
        <p:spPr>
          <a:xfrm>
            <a:off x="13611724" y="4867383"/>
            <a:ext cx="2515381" cy="1038225"/>
          </a:xfrm>
          <a:prstGeom prst="rect">
            <a:avLst/>
          </a:prstGeom>
        </p:spPr>
        <p:txBody>
          <a:bodyPr lIns="0" tIns="0" rIns="0" bIns="0" rtlCol="0" anchor="t">
            <a:spAutoFit/>
          </a:bodyPr>
          <a:lstStyle/>
          <a:p>
            <a:pPr algn="l">
              <a:lnSpc>
                <a:spcPts val="8400"/>
              </a:lnSpc>
            </a:pPr>
            <a:r>
              <a:rPr lang="en-US" sz="6000" dirty="0">
                <a:solidFill>
                  <a:srgbClr val="FFFFFF"/>
                </a:solidFill>
                <a:latin typeface="Cabin"/>
                <a:ea typeface="Cabin"/>
                <a:cs typeface="Cabin"/>
                <a:sym typeface="Cabin"/>
              </a:rPr>
              <a:t>Admin</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5400000">
            <a:off x="2511939" y="5342965"/>
            <a:ext cx="7745925" cy="31796"/>
          </a:xfrm>
          <a:prstGeom prst="line">
            <a:avLst/>
          </a:prstGeom>
          <a:ln w="28575" cap="flat">
            <a:solidFill>
              <a:srgbClr val="86C7ED"/>
            </a:solidFill>
            <a:prstDash val="solid"/>
            <a:headEnd type="none" w="sm" len="sm"/>
            <a:tailEnd type="none" w="sm" len="sm"/>
          </a:ln>
        </p:spPr>
        <p:txBody>
          <a:bodyPr/>
          <a:lstStyle/>
          <a:p>
            <a:endParaRPr lang="en-US" dirty="0"/>
          </a:p>
        </p:txBody>
      </p:sp>
      <p:grpSp>
        <p:nvGrpSpPr>
          <p:cNvPr id="3" name="Group 3"/>
          <p:cNvGrpSpPr/>
          <p:nvPr/>
        </p:nvGrpSpPr>
        <p:grpSpPr>
          <a:xfrm>
            <a:off x="330967" y="-1769241"/>
            <a:ext cx="17626066" cy="2658733"/>
            <a:chOff x="0" y="0"/>
            <a:chExt cx="4563075" cy="688299"/>
          </a:xfrm>
        </p:grpSpPr>
        <p:sp>
          <p:nvSpPr>
            <p:cNvPr id="4" name="Freeform 4"/>
            <p:cNvSpPr/>
            <p:nvPr/>
          </p:nvSpPr>
          <p:spPr>
            <a:xfrm>
              <a:off x="0" y="0"/>
              <a:ext cx="4563075" cy="688299"/>
            </a:xfrm>
            <a:custGeom>
              <a:avLst/>
              <a:gdLst/>
              <a:ahLst/>
              <a:cxnLst/>
              <a:rect l="l" t="t" r="r" b="b"/>
              <a:pathLst>
                <a:path w="4563075" h="688299">
                  <a:moveTo>
                    <a:pt x="4563075" y="344149"/>
                  </a:moveTo>
                  <a:lnTo>
                    <a:pt x="4359875" y="688299"/>
                  </a:lnTo>
                  <a:lnTo>
                    <a:pt x="203200" y="688299"/>
                  </a:lnTo>
                  <a:lnTo>
                    <a:pt x="0" y="344149"/>
                  </a:lnTo>
                  <a:lnTo>
                    <a:pt x="203200" y="0"/>
                  </a:lnTo>
                  <a:lnTo>
                    <a:pt x="4359875" y="0"/>
                  </a:lnTo>
                  <a:lnTo>
                    <a:pt x="4563075" y="344149"/>
                  </a:lnTo>
                  <a:close/>
                </a:path>
              </a:pathLst>
            </a:custGeom>
            <a:solidFill>
              <a:srgbClr val="A066CB"/>
            </a:solidFill>
          </p:spPr>
        </p:sp>
        <p:sp>
          <p:nvSpPr>
            <p:cNvPr id="5" name="TextBox 5"/>
            <p:cNvSpPr txBox="1"/>
            <p:nvPr/>
          </p:nvSpPr>
          <p:spPr>
            <a:xfrm>
              <a:off x="114300" y="-66675"/>
              <a:ext cx="4334475" cy="754974"/>
            </a:xfrm>
            <a:prstGeom prst="rect">
              <a:avLst/>
            </a:prstGeom>
          </p:spPr>
          <p:txBody>
            <a:bodyPr lIns="50800" tIns="50800" rIns="50800" bIns="50800" rtlCol="0" anchor="ctr"/>
            <a:lstStyle/>
            <a:p>
              <a:pPr algn="ctr">
                <a:lnSpc>
                  <a:spcPts val="4200"/>
                </a:lnSpc>
              </a:pPr>
              <a:endParaRPr/>
            </a:p>
          </p:txBody>
        </p:sp>
      </p:grpSp>
      <p:sp>
        <p:nvSpPr>
          <p:cNvPr id="6" name="Freeform 6"/>
          <p:cNvSpPr/>
          <p:nvPr/>
        </p:nvSpPr>
        <p:spPr>
          <a:xfrm>
            <a:off x="2205305" y="1587679"/>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sp>
        <p:nvSpPr>
          <p:cNvPr id="7" name="Freeform 7"/>
          <p:cNvSpPr/>
          <p:nvPr/>
        </p:nvSpPr>
        <p:spPr>
          <a:xfrm>
            <a:off x="7098440" y="1264805"/>
            <a:ext cx="9033071" cy="8727383"/>
          </a:xfrm>
          <a:custGeom>
            <a:avLst/>
            <a:gdLst/>
            <a:ahLst/>
            <a:cxnLst/>
            <a:rect l="l" t="t" r="r" b="b"/>
            <a:pathLst>
              <a:path w="9033071" h="8727383">
                <a:moveTo>
                  <a:pt x="0" y="0"/>
                </a:moveTo>
                <a:lnTo>
                  <a:pt x="9033071" y="0"/>
                </a:lnTo>
                <a:lnTo>
                  <a:pt x="9033071" y="8727384"/>
                </a:lnTo>
                <a:lnTo>
                  <a:pt x="0" y="8727384"/>
                </a:lnTo>
                <a:lnTo>
                  <a:pt x="0" y="0"/>
                </a:lnTo>
                <a:close/>
              </a:path>
            </a:pathLst>
          </a:custGeom>
          <a:blipFill>
            <a:blip r:embed="rId3"/>
            <a:stretch>
              <a:fillRect r="-3056"/>
            </a:stretch>
          </a:blipFill>
        </p:spPr>
      </p:sp>
      <p:sp>
        <p:nvSpPr>
          <p:cNvPr id="8" name="TextBox 8"/>
          <p:cNvSpPr txBox="1"/>
          <p:nvPr/>
        </p:nvSpPr>
        <p:spPr>
          <a:xfrm>
            <a:off x="228600" y="3126213"/>
            <a:ext cx="5765031" cy="850810"/>
          </a:xfrm>
          <a:prstGeom prst="rect">
            <a:avLst/>
          </a:prstGeom>
        </p:spPr>
        <p:txBody>
          <a:bodyPr wrap="square" lIns="0" tIns="0" rIns="0" bIns="0" rtlCol="0" anchor="t">
            <a:spAutoFit/>
          </a:bodyPr>
          <a:lstStyle/>
          <a:p>
            <a:pPr algn="l">
              <a:lnSpc>
                <a:spcPts val="7000"/>
              </a:lnSpc>
            </a:pPr>
            <a:r>
              <a:rPr lang="vi-VN" sz="5000" dirty="0">
                <a:solidFill>
                  <a:srgbClr val="222423"/>
                </a:solidFill>
                <a:latin typeface="Calistoga"/>
                <a:ea typeface="Calistoga"/>
                <a:cs typeface="Calistoga"/>
                <a:sym typeface="Calistoga"/>
              </a:rPr>
              <a:t>2. </a:t>
            </a:r>
            <a:r>
              <a:rPr lang="en-US" sz="5000" dirty="0" err="1">
                <a:solidFill>
                  <a:srgbClr val="222423"/>
                </a:solidFill>
                <a:latin typeface="Calistoga"/>
                <a:ea typeface="Calistoga"/>
                <a:cs typeface="Calistoga"/>
                <a:sym typeface="Calistoga"/>
              </a:rPr>
              <a:t>Thiết</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kế</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hệ</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thống</a:t>
            </a:r>
            <a:endParaRPr lang="en-US" sz="5000" dirty="0">
              <a:solidFill>
                <a:srgbClr val="222423"/>
              </a:solidFill>
              <a:latin typeface="Calistoga"/>
              <a:ea typeface="Calistoga"/>
              <a:cs typeface="Calistoga"/>
              <a:sym typeface="Calistoga"/>
            </a:endParaRPr>
          </a:p>
        </p:txBody>
      </p:sp>
      <p:sp>
        <p:nvSpPr>
          <p:cNvPr id="9" name="TextBox 9"/>
          <p:cNvSpPr txBox="1"/>
          <p:nvPr/>
        </p:nvSpPr>
        <p:spPr>
          <a:xfrm>
            <a:off x="228600" y="4230724"/>
            <a:ext cx="5562600" cy="533544"/>
          </a:xfrm>
          <a:prstGeom prst="rect">
            <a:avLst/>
          </a:prstGeom>
        </p:spPr>
        <p:txBody>
          <a:bodyPr wrap="square" lIns="0" tIns="0" rIns="0" bIns="0" rtlCol="0" anchor="t">
            <a:spAutoFit/>
          </a:bodyPr>
          <a:lstStyle/>
          <a:p>
            <a:pPr algn="l">
              <a:lnSpc>
                <a:spcPts val="4455"/>
              </a:lnSpc>
            </a:pPr>
            <a:r>
              <a:rPr lang="vi-VN" sz="3182" b="1" dirty="0">
                <a:solidFill>
                  <a:srgbClr val="222423"/>
                </a:solidFill>
                <a:latin typeface="Cabin Medium"/>
                <a:ea typeface="Cabin Medium"/>
                <a:cs typeface="Cabin Medium"/>
                <a:sym typeface="Cabin Medium"/>
              </a:rPr>
              <a:t>2.2. </a:t>
            </a:r>
            <a:r>
              <a:rPr lang="en-US" sz="3182" b="1" dirty="0" err="1">
                <a:solidFill>
                  <a:srgbClr val="222423"/>
                </a:solidFill>
                <a:latin typeface="Cabin Medium"/>
                <a:ea typeface="Cabin Medium"/>
                <a:cs typeface="Cabin Medium"/>
                <a:sym typeface="Cabin Medium"/>
              </a:rPr>
              <a:t>Biểu</a:t>
            </a:r>
            <a:r>
              <a:rPr lang="en-US" sz="3182" b="1" dirty="0">
                <a:solidFill>
                  <a:srgbClr val="222423"/>
                </a:solidFill>
                <a:latin typeface="Cabin Medium"/>
                <a:ea typeface="Cabin Medium"/>
                <a:cs typeface="Cabin Medium"/>
                <a:sym typeface="Cabin Medium"/>
              </a:rPr>
              <a:t> </a:t>
            </a:r>
            <a:r>
              <a:rPr lang="en-US" sz="3182" b="1" dirty="0" err="1">
                <a:solidFill>
                  <a:srgbClr val="222423"/>
                </a:solidFill>
                <a:latin typeface="Cabin Medium"/>
                <a:ea typeface="Cabin Medium"/>
                <a:cs typeface="Cabin Medium"/>
                <a:sym typeface="Cabin Medium"/>
              </a:rPr>
              <a:t>đồ</a:t>
            </a:r>
            <a:r>
              <a:rPr lang="en-US" sz="3182" b="1" dirty="0">
                <a:solidFill>
                  <a:srgbClr val="222423"/>
                </a:solidFill>
                <a:latin typeface="Cabin Medium"/>
                <a:ea typeface="Cabin Medium"/>
                <a:cs typeface="Cabin Medium"/>
                <a:sym typeface="Cabin Medium"/>
              </a:rPr>
              <a:t> </a:t>
            </a:r>
            <a:r>
              <a:rPr lang="en-US" sz="3182" b="1" dirty="0" err="1">
                <a:solidFill>
                  <a:srgbClr val="222423"/>
                </a:solidFill>
                <a:latin typeface="Cabin Medium"/>
                <a:ea typeface="Cabin Medium"/>
                <a:cs typeface="Cabin Medium"/>
                <a:sym typeface="Cabin Medium"/>
              </a:rPr>
              <a:t>lớp</a:t>
            </a:r>
            <a:r>
              <a:rPr lang="en-US" sz="3182" b="1" dirty="0">
                <a:solidFill>
                  <a:srgbClr val="222423"/>
                </a:solidFill>
                <a:latin typeface="Cabin Medium"/>
                <a:ea typeface="Cabin Medium"/>
                <a:cs typeface="Cabin Medium"/>
                <a:sym typeface="Cabin Medium"/>
              </a:rPr>
              <a:t> (Class Diagram)</a:t>
            </a:r>
          </a:p>
        </p:txBody>
      </p:sp>
      <p:sp>
        <p:nvSpPr>
          <p:cNvPr id="10" name="TextBox 10"/>
          <p:cNvSpPr txBox="1"/>
          <p:nvPr/>
        </p:nvSpPr>
        <p:spPr>
          <a:xfrm>
            <a:off x="6220867" y="-95250"/>
            <a:ext cx="5846266" cy="927100"/>
          </a:xfrm>
          <a:prstGeom prst="rect">
            <a:avLst/>
          </a:prstGeom>
        </p:spPr>
        <p:txBody>
          <a:bodyPr lIns="0" tIns="0" rIns="0" bIns="0" rtlCol="0" anchor="t">
            <a:spAutoFit/>
          </a:bodyPr>
          <a:lstStyle/>
          <a:p>
            <a:pPr algn="ctr">
              <a:lnSpc>
                <a:spcPts val="7699"/>
              </a:lnSpc>
              <a:spcBef>
                <a:spcPct val="0"/>
              </a:spcBef>
            </a:pPr>
            <a:r>
              <a:rPr lang="en-US" sz="5499" b="1" spc="-109">
                <a:solidFill>
                  <a:srgbClr val="FFFFFF"/>
                </a:solidFill>
                <a:latin typeface="Saira Bold"/>
                <a:ea typeface="Saira Bold"/>
                <a:cs typeface="Saira Bold"/>
                <a:sym typeface="Saira Bold"/>
              </a:rPr>
              <a:t>Nội dung thực hiện</a:t>
            </a:r>
          </a:p>
        </p:txBody>
      </p:sp>
    </p:spTree>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5400000" flipV="1">
            <a:off x="1926070" y="5621770"/>
            <a:ext cx="8949459" cy="0"/>
          </a:xfrm>
          <a:prstGeom prst="line">
            <a:avLst/>
          </a:prstGeom>
          <a:ln w="28575" cap="flat">
            <a:solidFill>
              <a:srgbClr val="86C7ED"/>
            </a:solidFill>
            <a:prstDash val="solid"/>
            <a:headEnd type="none" w="sm" len="sm"/>
            <a:tailEnd type="none" w="sm" len="sm"/>
          </a:ln>
        </p:spPr>
        <p:txBody>
          <a:bodyPr/>
          <a:lstStyle/>
          <a:p>
            <a:endParaRPr lang="en-US" dirty="0"/>
          </a:p>
        </p:txBody>
      </p:sp>
      <p:grpSp>
        <p:nvGrpSpPr>
          <p:cNvPr id="3" name="Group 3"/>
          <p:cNvGrpSpPr/>
          <p:nvPr/>
        </p:nvGrpSpPr>
        <p:grpSpPr>
          <a:xfrm>
            <a:off x="330967" y="-1769241"/>
            <a:ext cx="17626066" cy="2658733"/>
            <a:chOff x="0" y="0"/>
            <a:chExt cx="4563075" cy="688299"/>
          </a:xfrm>
        </p:grpSpPr>
        <p:sp>
          <p:nvSpPr>
            <p:cNvPr id="4" name="Freeform 4"/>
            <p:cNvSpPr/>
            <p:nvPr/>
          </p:nvSpPr>
          <p:spPr>
            <a:xfrm>
              <a:off x="0" y="0"/>
              <a:ext cx="4563075" cy="688299"/>
            </a:xfrm>
            <a:custGeom>
              <a:avLst/>
              <a:gdLst/>
              <a:ahLst/>
              <a:cxnLst/>
              <a:rect l="l" t="t" r="r" b="b"/>
              <a:pathLst>
                <a:path w="4563075" h="688299">
                  <a:moveTo>
                    <a:pt x="4563075" y="344149"/>
                  </a:moveTo>
                  <a:lnTo>
                    <a:pt x="4359875" y="688299"/>
                  </a:lnTo>
                  <a:lnTo>
                    <a:pt x="203200" y="688299"/>
                  </a:lnTo>
                  <a:lnTo>
                    <a:pt x="0" y="344149"/>
                  </a:lnTo>
                  <a:lnTo>
                    <a:pt x="203200" y="0"/>
                  </a:lnTo>
                  <a:lnTo>
                    <a:pt x="4359875" y="0"/>
                  </a:lnTo>
                  <a:lnTo>
                    <a:pt x="4563075" y="344149"/>
                  </a:lnTo>
                  <a:close/>
                </a:path>
              </a:pathLst>
            </a:custGeom>
            <a:solidFill>
              <a:srgbClr val="A066CB"/>
            </a:solidFill>
          </p:spPr>
        </p:sp>
        <p:sp>
          <p:nvSpPr>
            <p:cNvPr id="5" name="TextBox 5"/>
            <p:cNvSpPr txBox="1"/>
            <p:nvPr/>
          </p:nvSpPr>
          <p:spPr>
            <a:xfrm>
              <a:off x="114300" y="-66675"/>
              <a:ext cx="4334475" cy="754974"/>
            </a:xfrm>
            <a:prstGeom prst="rect">
              <a:avLst/>
            </a:prstGeom>
          </p:spPr>
          <p:txBody>
            <a:bodyPr lIns="50800" tIns="50800" rIns="50800" bIns="50800" rtlCol="0" anchor="ctr"/>
            <a:lstStyle/>
            <a:p>
              <a:pPr algn="ctr">
                <a:lnSpc>
                  <a:spcPts val="4200"/>
                </a:lnSpc>
              </a:pPr>
              <a:endParaRPr/>
            </a:p>
          </p:txBody>
        </p:sp>
      </p:grpSp>
      <p:sp>
        <p:nvSpPr>
          <p:cNvPr id="6" name="Freeform 6"/>
          <p:cNvSpPr/>
          <p:nvPr/>
        </p:nvSpPr>
        <p:spPr>
          <a:xfrm>
            <a:off x="2205305" y="1587679"/>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sp>
        <p:nvSpPr>
          <p:cNvPr id="8" name="TextBox 8"/>
          <p:cNvSpPr txBox="1"/>
          <p:nvPr/>
        </p:nvSpPr>
        <p:spPr>
          <a:xfrm>
            <a:off x="228600" y="3126213"/>
            <a:ext cx="5765031" cy="850810"/>
          </a:xfrm>
          <a:prstGeom prst="rect">
            <a:avLst/>
          </a:prstGeom>
        </p:spPr>
        <p:txBody>
          <a:bodyPr wrap="square" lIns="0" tIns="0" rIns="0" bIns="0" rtlCol="0" anchor="t">
            <a:spAutoFit/>
          </a:bodyPr>
          <a:lstStyle/>
          <a:p>
            <a:pPr algn="l">
              <a:lnSpc>
                <a:spcPts val="7000"/>
              </a:lnSpc>
            </a:pPr>
            <a:r>
              <a:rPr lang="vi-VN" sz="5000" dirty="0">
                <a:solidFill>
                  <a:srgbClr val="222423"/>
                </a:solidFill>
                <a:latin typeface="Calistoga"/>
                <a:ea typeface="Calistoga"/>
                <a:cs typeface="Calistoga"/>
                <a:sym typeface="Calistoga"/>
              </a:rPr>
              <a:t>2. </a:t>
            </a:r>
            <a:r>
              <a:rPr lang="en-US" sz="5000" dirty="0" err="1">
                <a:solidFill>
                  <a:srgbClr val="222423"/>
                </a:solidFill>
                <a:latin typeface="Calistoga"/>
                <a:ea typeface="Calistoga"/>
                <a:cs typeface="Calistoga"/>
                <a:sym typeface="Calistoga"/>
              </a:rPr>
              <a:t>Thiết</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kế</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hệ</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thống</a:t>
            </a:r>
            <a:endParaRPr lang="en-US" sz="5000" dirty="0">
              <a:solidFill>
                <a:srgbClr val="222423"/>
              </a:solidFill>
              <a:latin typeface="Calistoga"/>
              <a:ea typeface="Calistoga"/>
              <a:cs typeface="Calistoga"/>
              <a:sym typeface="Calistoga"/>
            </a:endParaRPr>
          </a:p>
        </p:txBody>
      </p:sp>
      <p:sp>
        <p:nvSpPr>
          <p:cNvPr id="9" name="TextBox 9"/>
          <p:cNvSpPr txBox="1"/>
          <p:nvPr/>
        </p:nvSpPr>
        <p:spPr>
          <a:xfrm>
            <a:off x="228600" y="4230724"/>
            <a:ext cx="5562600" cy="533544"/>
          </a:xfrm>
          <a:prstGeom prst="rect">
            <a:avLst/>
          </a:prstGeom>
        </p:spPr>
        <p:txBody>
          <a:bodyPr wrap="square" lIns="0" tIns="0" rIns="0" bIns="0" rtlCol="0" anchor="t">
            <a:spAutoFit/>
          </a:bodyPr>
          <a:lstStyle/>
          <a:p>
            <a:pPr algn="l">
              <a:lnSpc>
                <a:spcPts val="4455"/>
              </a:lnSpc>
            </a:pPr>
            <a:r>
              <a:rPr lang="vi-VN" sz="3182" b="1" dirty="0">
                <a:solidFill>
                  <a:srgbClr val="222423"/>
                </a:solidFill>
                <a:latin typeface="Cabin Medium"/>
                <a:ea typeface="Cabin Medium"/>
                <a:cs typeface="Cabin Medium"/>
                <a:sym typeface="Cabin Medium"/>
              </a:rPr>
              <a:t>2.3. Database - Categories </a:t>
            </a:r>
            <a:endParaRPr lang="en-US" sz="3182" b="1" dirty="0">
              <a:solidFill>
                <a:srgbClr val="222423"/>
              </a:solidFill>
              <a:latin typeface="Cabin Medium"/>
              <a:ea typeface="Cabin Medium"/>
              <a:cs typeface="Cabin Medium"/>
              <a:sym typeface="Cabin Medium"/>
            </a:endParaRPr>
          </a:p>
        </p:txBody>
      </p:sp>
      <p:sp>
        <p:nvSpPr>
          <p:cNvPr id="10" name="TextBox 10"/>
          <p:cNvSpPr txBox="1"/>
          <p:nvPr/>
        </p:nvSpPr>
        <p:spPr>
          <a:xfrm>
            <a:off x="6220867" y="-95250"/>
            <a:ext cx="5846266" cy="927100"/>
          </a:xfrm>
          <a:prstGeom prst="rect">
            <a:avLst/>
          </a:prstGeom>
        </p:spPr>
        <p:txBody>
          <a:bodyPr lIns="0" tIns="0" rIns="0" bIns="0" rtlCol="0" anchor="t">
            <a:spAutoFit/>
          </a:bodyPr>
          <a:lstStyle/>
          <a:p>
            <a:pPr algn="ctr">
              <a:lnSpc>
                <a:spcPts val="7699"/>
              </a:lnSpc>
              <a:spcBef>
                <a:spcPct val="0"/>
              </a:spcBef>
            </a:pPr>
            <a:r>
              <a:rPr lang="en-US" sz="5499" b="1" spc="-109">
                <a:solidFill>
                  <a:srgbClr val="FFFFFF"/>
                </a:solidFill>
                <a:latin typeface="Saira Bold"/>
                <a:ea typeface="Saira Bold"/>
                <a:cs typeface="Saira Bold"/>
                <a:sym typeface="Saira Bold"/>
              </a:rPr>
              <a:t>Nội dung thực hiện</a:t>
            </a:r>
          </a:p>
        </p:txBody>
      </p:sp>
      <p:pic>
        <p:nvPicPr>
          <p:cNvPr id="12" name="Picture 11">
            <a:extLst>
              <a:ext uri="{FF2B5EF4-FFF2-40B4-BE49-F238E27FC236}">
                <a16:creationId xmlns:a16="http://schemas.microsoft.com/office/drawing/2014/main" id="{573E6964-F16D-45B7-8426-DDF9D61849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6172" y="1030172"/>
            <a:ext cx="10739348" cy="4502150"/>
          </a:xfrm>
          <a:prstGeom prst="rect">
            <a:avLst/>
          </a:prstGeom>
        </p:spPr>
      </p:pic>
      <p:pic>
        <p:nvPicPr>
          <p:cNvPr id="14" name="Picture 13">
            <a:extLst>
              <a:ext uri="{FF2B5EF4-FFF2-40B4-BE49-F238E27FC236}">
                <a16:creationId xmlns:a16="http://schemas.microsoft.com/office/drawing/2014/main" id="{F8E8BCCB-32E1-4CFF-A0AA-6755019E4F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6172" y="5673002"/>
            <a:ext cx="10739348" cy="4521200"/>
          </a:xfrm>
          <a:prstGeom prst="rect">
            <a:avLst/>
          </a:prstGeom>
        </p:spPr>
      </p:pic>
    </p:spTree>
    <p:extLst>
      <p:ext uri="{BB962C8B-B14F-4D97-AF65-F5344CB8AC3E}">
        <p14:creationId xmlns:p14="http://schemas.microsoft.com/office/powerpoint/2010/main" val="3822470712"/>
      </p:ext>
    </p:extLst>
  </p:cSld>
  <p:clrMapOvr>
    <a:masterClrMapping/>
  </p:clrMapOvr>
  <p:transition spd="slow">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5400000">
            <a:off x="2511939" y="5342965"/>
            <a:ext cx="7745925" cy="31796"/>
          </a:xfrm>
          <a:prstGeom prst="line">
            <a:avLst/>
          </a:prstGeom>
          <a:ln w="28575" cap="flat">
            <a:solidFill>
              <a:srgbClr val="86C7ED"/>
            </a:solidFill>
            <a:prstDash val="solid"/>
            <a:headEnd type="none" w="sm" len="sm"/>
            <a:tailEnd type="none" w="sm" len="sm"/>
          </a:ln>
        </p:spPr>
        <p:txBody>
          <a:bodyPr/>
          <a:lstStyle/>
          <a:p>
            <a:endParaRPr lang="en-US" dirty="0"/>
          </a:p>
        </p:txBody>
      </p:sp>
      <p:grpSp>
        <p:nvGrpSpPr>
          <p:cNvPr id="3" name="Group 3"/>
          <p:cNvGrpSpPr/>
          <p:nvPr/>
        </p:nvGrpSpPr>
        <p:grpSpPr>
          <a:xfrm>
            <a:off x="330967" y="-1769241"/>
            <a:ext cx="17626066" cy="2658733"/>
            <a:chOff x="0" y="0"/>
            <a:chExt cx="4563075" cy="688299"/>
          </a:xfrm>
        </p:grpSpPr>
        <p:sp>
          <p:nvSpPr>
            <p:cNvPr id="4" name="Freeform 4"/>
            <p:cNvSpPr/>
            <p:nvPr/>
          </p:nvSpPr>
          <p:spPr>
            <a:xfrm>
              <a:off x="0" y="0"/>
              <a:ext cx="4563075" cy="688299"/>
            </a:xfrm>
            <a:custGeom>
              <a:avLst/>
              <a:gdLst/>
              <a:ahLst/>
              <a:cxnLst/>
              <a:rect l="l" t="t" r="r" b="b"/>
              <a:pathLst>
                <a:path w="4563075" h="688299">
                  <a:moveTo>
                    <a:pt x="4563075" y="344149"/>
                  </a:moveTo>
                  <a:lnTo>
                    <a:pt x="4359875" y="688299"/>
                  </a:lnTo>
                  <a:lnTo>
                    <a:pt x="203200" y="688299"/>
                  </a:lnTo>
                  <a:lnTo>
                    <a:pt x="0" y="344149"/>
                  </a:lnTo>
                  <a:lnTo>
                    <a:pt x="203200" y="0"/>
                  </a:lnTo>
                  <a:lnTo>
                    <a:pt x="4359875" y="0"/>
                  </a:lnTo>
                  <a:lnTo>
                    <a:pt x="4563075" y="344149"/>
                  </a:lnTo>
                  <a:close/>
                </a:path>
              </a:pathLst>
            </a:custGeom>
            <a:solidFill>
              <a:srgbClr val="A066CB"/>
            </a:solidFill>
          </p:spPr>
        </p:sp>
        <p:sp>
          <p:nvSpPr>
            <p:cNvPr id="5" name="TextBox 5"/>
            <p:cNvSpPr txBox="1"/>
            <p:nvPr/>
          </p:nvSpPr>
          <p:spPr>
            <a:xfrm>
              <a:off x="114300" y="-66675"/>
              <a:ext cx="4334475" cy="754974"/>
            </a:xfrm>
            <a:prstGeom prst="rect">
              <a:avLst/>
            </a:prstGeom>
          </p:spPr>
          <p:txBody>
            <a:bodyPr lIns="50800" tIns="50800" rIns="50800" bIns="50800" rtlCol="0" anchor="ctr"/>
            <a:lstStyle/>
            <a:p>
              <a:pPr algn="ctr">
                <a:lnSpc>
                  <a:spcPts val="4200"/>
                </a:lnSpc>
              </a:pPr>
              <a:endParaRPr/>
            </a:p>
          </p:txBody>
        </p:sp>
      </p:grpSp>
      <p:sp>
        <p:nvSpPr>
          <p:cNvPr id="6" name="Freeform 6"/>
          <p:cNvSpPr/>
          <p:nvPr/>
        </p:nvSpPr>
        <p:spPr>
          <a:xfrm>
            <a:off x="2205305" y="1587679"/>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sp>
        <p:nvSpPr>
          <p:cNvPr id="8" name="TextBox 8"/>
          <p:cNvSpPr txBox="1"/>
          <p:nvPr/>
        </p:nvSpPr>
        <p:spPr>
          <a:xfrm>
            <a:off x="228600" y="3126213"/>
            <a:ext cx="5765031" cy="850810"/>
          </a:xfrm>
          <a:prstGeom prst="rect">
            <a:avLst/>
          </a:prstGeom>
        </p:spPr>
        <p:txBody>
          <a:bodyPr wrap="square" lIns="0" tIns="0" rIns="0" bIns="0" rtlCol="0" anchor="t">
            <a:spAutoFit/>
          </a:bodyPr>
          <a:lstStyle/>
          <a:p>
            <a:pPr algn="l">
              <a:lnSpc>
                <a:spcPts val="7000"/>
              </a:lnSpc>
            </a:pPr>
            <a:r>
              <a:rPr lang="vi-VN" sz="5000" dirty="0">
                <a:solidFill>
                  <a:srgbClr val="222423"/>
                </a:solidFill>
                <a:latin typeface="Calistoga"/>
                <a:ea typeface="Calistoga"/>
                <a:cs typeface="Calistoga"/>
                <a:sym typeface="Calistoga"/>
              </a:rPr>
              <a:t>2. </a:t>
            </a:r>
            <a:r>
              <a:rPr lang="en-US" sz="5000" dirty="0" err="1">
                <a:solidFill>
                  <a:srgbClr val="222423"/>
                </a:solidFill>
                <a:latin typeface="Calistoga"/>
                <a:ea typeface="Calistoga"/>
                <a:cs typeface="Calistoga"/>
                <a:sym typeface="Calistoga"/>
              </a:rPr>
              <a:t>Thiết</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kế</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hệ</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thống</a:t>
            </a:r>
            <a:endParaRPr lang="en-US" sz="5000" dirty="0">
              <a:solidFill>
                <a:srgbClr val="222423"/>
              </a:solidFill>
              <a:latin typeface="Calistoga"/>
              <a:ea typeface="Calistoga"/>
              <a:cs typeface="Calistoga"/>
              <a:sym typeface="Calistoga"/>
            </a:endParaRPr>
          </a:p>
        </p:txBody>
      </p:sp>
      <p:sp>
        <p:nvSpPr>
          <p:cNvPr id="10" name="TextBox 10"/>
          <p:cNvSpPr txBox="1"/>
          <p:nvPr/>
        </p:nvSpPr>
        <p:spPr>
          <a:xfrm>
            <a:off x="6220867" y="-95250"/>
            <a:ext cx="5846266" cy="927100"/>
          </a:xfrm>
          <a:prstGeom prst="rect">
            <a:avLst/>
          </a:prstGeom>
        </p:spPr>
        <p:txBody>
          <a:bodyPr lIns="0" tIns="0" rIns="0" bIns="0" rtlCol="0" anchor="t">
            <a:spAutoFit/>
          </a:bodyPr>
          <a:lstStyle/>
          <a:p>
            <a:pPr algn="ctr">
              <a:lnSpc>
                <a:spcPts val="7699"/>
              </a:lnSpc>
              <a:spcBef>
                <a:spcPct val="0"/>
              </a:spcBef>
            </a:pPr>
            <a:r>
              <a:rPr lang="en-US" sz="5499" b="1" spc="-109">
                <a:solidFill>
                  <a:srgbClr val="FFFFFF"/>
                </a:solidFill>
                <a:latin typeface="Saira Bold"/>
                <a:ea typeface="Saira Bold"/>
                <a:cs typeface="Saira Bold"/>
                <a:sym typeface="Saira Bold"/>
              </a:rPr>
              <a:t>Nội dung thực hiện</a:t>
            </a:r>
          </a:p>
        </p:txBody>
      </p:sp>
      <p:sp>
        <p:nvSpPr>
          <p:cNvPr id="11" name="TextBox 9">
            <a:extLst>
              <a:ext uri="{FF2B5EF4-FFF2-40B4-BE49-F238E27FC236}">
                <a16:creationId xmlns:a16="http://schemas.microsoft.com/office/drawing/2014/main" id="{12723066-1C97-4AD7-9C49-AB6AB1EE81F8}"/>
              </a:ext>
            </a:extLst>
          </p:cNvPr>
          <p:cNvSpPr txBox="1"/>
          <p:nvPr/>
        </p:nvSpPr>
        <p:spPr>
          <a:xfrm>
            <a:off x="200025" y="4204787"/>
            <a:ext cx="5562600" cy="533544"/>
          </a:xfrm>
          <a:prstGeom prst="rect">
            <a:avLst/>
          </a:prstGeom>
        </p:spPr>
        <p:txBody>
          <a:bodyPr wrap="square" lIns="0" tIns="0" rIns="0" bIns="0" rtlCol="0" anchor="t">
            <a:spAutoFit/>
          </a:bodyPr>
          <a:lstStyle/>
          <a:p>
            <a:pPr algn="l">
              <a:lnSpc>
                <a:spcPts val="4455"/>
              </a:lnSpc>
            </a:pPr>
            <a:r>
              <a:rPr lang="vi-VN" sz="3182" b="1" dirty="0">
                <a:solidFill>
                  <a:srgbClr val="222423"/>
                </a:solidFill>
                <a:latin typeface="Cabin Medium"/>
                <a:ea typeface="Cabin Medium"/>
                <a:cs typeface="Cabin Medium"/>
                <a:sym typeface="Cabin Medium"/>
              </a:rPr>
              <a:t>2.4. Database - Orders </a:t>
            </a:r>
            <a:endParaRPr lang="en-US" sz="3182" b="1" dirty="0">
              <a:solidFill>
                <a:srgbClr val="222423"/>
              </a:solidFill>
              <a:latin typeface="Cabin Medium"/>
              <a:ea typeface="Cabin Medium"/>
              <a:cs typeface="Cabin Medium"/>
              <a:sym typeface="Cabin Medium"/>
            </a:endParaRPr>
          </a:p>
        </p:txBody>
      </p:sp>
      <p:pic>
        <p:nvPicPr>
          <p:cNvPr id="13" name="Picture 12">
            <a:extLst>
              <a:ext uri="{FF2B5EF4-FFF2-40B4-BE49-F238E27FC236}">
                <a16:creationId xmlns:a16="http://schemas.microsoft.com/office/drawing/2014/main" id="{5A8DB852-F94A-4B06-83F3-37B6D4BD88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0740" y="1310738"/>
            <a:ext cx="11497235" cy="8153400"/>
          </a:xfrm>
          <a:prstGeom prst="rect">
            <a:avLst/>
          </a:prstGeom>
        </p:spPr>
      </p:pic>
    </p:spTree>
    <p:extLst>
      <p:ext uri="{BB962C8B-B14F-4D97-AF65-F5344CB8AC3E}">
        <p14:creationId xmlns:p14="http://schemas.microsoft.com/office/powerpoint/2010/main" val="3375544045"/>
      </p:ext>
    </p:extLst>
  </p:cSld>
  <p:clrMapOvr>
    <a:masterClrMapping/>
  </p:clrMapOvr>
  <p:transition spd="slow">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5400000" flipV="1">
            <a:off x="2286001" y="5600699"/>
            <a:ext cx="8229599" cy="2"/>
          </a:xfrm>
          <a:prstGeom prst="line">
            <a:avLst/>
          </a:prstGeom>
          <a:ln w="28575" cap="flat">
            <a:solidFill>
              <a:srgbClr val="86C7ED"/>
            </a:solidFill>
            <a:prstDash val="solid"/>
            <a:headEnd type="none" w="sm" len="sm"/>
            <a:tailEnd type="none" w="sm" len="sm"/>
          </a:ln>
        </p:spPr>
        <p:txBody>
          <a:bodyPr/>
          <a:lstStyle/>
          <a:p>
            <a:endParaRPr lang="en-US" dirty="0"/>
          </a:p>
        </p:txBody>
      </p:sp>
      <p:grpSp>
        <p:nvGrpSpPr>
          <p:cNvPr id="3" name="Group 3"/>
          <p:cNvGrpSpPr/>
          <p:nvPr/>
        </p:nvGrpSpPr>
        <p:grpSpPr>
          <a:xfrm>
            <a:off x="330967" y="-1769241"/>
            <a:ext cx="17626066" cy="2658733"/>
            <a:chOff x="0" y="0"/>
            <a:chExt cx="4563075" cy="688299"/>
          </a:xfrm>
        </p:grpSpPr>
        <p:sp>
          <p:nvSpPr>
            <p:cNvPr id="4" name="Freeform 4"/>
            <p:cNvSpPr/>
            <p:nvPr/>
          </p:nvSpPr>
          <p:spPr>
            <a:xfrm>
              <a:off x="0" y="0"/>
              <a:ext cx="4563075" cy="688299"/>
            </a:xfrm>
            <a:custGeom>
              <a:avLst/>
              <a:gdLst/>
              <a:ahLst/>
              <a:cxnLst/>
              <a:rect l="l" t="t" r="r" b="b"/>
              <a:pathLst>
                <a:path w="4563075" h="688299">
                  <a:moveTo>
                    <a:pt x="4563075" y="344149"/>
                  </a:moveTo>
                  <a:lnTo>
                    <a:pt x="4359875" y="688299"/>
                  </a:lnTo>
                  <a:lnTo>
                    <a:pt x="203200" y="688299"/>
                  </a:lnTo>
                  <a:lnTo>
                    <a:pt x="0" y="344149"/>
                  </a:lnTo>
                  <a:lnTo>
                    <a:pt x="203200" y="0"/>
                  </a:lnTo>
                  <a:lnTo>
                    <a:pt x="4359875" y="0"/>
                  </a:lnTo>
                  <a:lnTo>
                    <a:pt x="4563075" y="344149"/>
                  </a:lnTo>
                  <a:close/>
                </a:path>
              </a:pathLst>
            </a:custGeom>
            <a:solidFill>
              <a:srgbClr val="A066CB"/>
            </a:solidFill>
          </p:spPr>
        </p:sp>
        <p:sp>
          <p:nvSpPr>
            <p:cNvPr id="5" name="TextBox 5"/>
            <p:cNvSpPr txBox="1"/>
            <p:nvPr/>
          </p:nvSpPr>
          <p:spPr>
            <a:xfrm>
              <a:off x="114300" y="-66675"/>
              <a:ext cx="4334475" cy="754974"/>
            </a:xfrm>
            <a:prstGeom prst="rect">
              <a:avLst/>
            </a:prstGeom>
          </p:spPr>
          <p:txBody>
            <a:bodyPr lIns="50800" tIns="50800" rIns="50800" bIns="50800" rtlCol="0" anchor="ctr"/>
            <a:lstStyle/>
            <a:p>
              <a:pPr algn="ctr">
                <a:lnSpc>
                  <a:spcPts val="4200"/>
                </a:lnSpc>
              </a:pPr>
              <a:endParaRPr/>
            </a:p>
          </p:txBody>
        </p:sp>
      </p:grpSp>
      <p:sp>
        <p:nvSpPr>
          <p:cNvPr id="6" name="Freeform 6"/>
          <p:cNvSpPr/>
          <p:nvPr/>
        </p:nvSpPr>
        <p:spPr>
          <a:xfrm>
            <a:off x="2205305" y="1587679"/>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sp>
        <p:nvSpPr>
          <p:cNvPr id="8" name="TextBox 8"/>
          <p:cNvSpPr txBox="1"/>
          <p:nvPr/>
        </p:nvSpPr>
        <p:spPr>
          <a:xfrm>
            <a:off x="228600" y="3126213"/>
            <a:ext cx="5765031" cy="850810"/>
          </a:xfrm>
          <a:prstGeom prst="rect">
            <a:avLst/>
          </a:prstGeom>
        </p:spPr>
        <p:txBody>
          <a:bodyPr wrap="square" lIns="0" tIns="0" rIns="0" bIns="0" rtlCol="0" anchor="t">
            <a:spAutoFit/>
          </a:bodyPr>
          <a:lstStyle/>
          <a:p>
            <a:pPr algn="l">
              <a:lnSpc>
                <a:spcPts val="7000"/>
              </a:lnSpc>
            </a:pPr>
            <a:r>
              <a:rPr lang="vi-VN" sz="5000" dirty="0">
                <a:solidFill>
                  <a:srgbClr val="222423"/>
                </a:solidFill>
                <a:latin typeface="Calistoga"/>
                <a:ea typeface="Calistoga"/>
                <a:cs typeface="Calistoga"/>
                <a:sym typeface="Calistoga"/>
              </a:rPr>
              <a:t>2. </a:t>
            </a:r>
            <a:r>
              <a:rPr lang="en-US" sz="5000" dirty="0" err="1">
                <a:solidFill>
                  <a:srgbClr val="222423"/>
                </a:solidFill>
                <a:latin typeface="Calistoga"/>
                <a:ea typeface="Calistoga"/>
                <a:cs typeface="Calistoga"/>
                <a:sym typeface="Calistoga"/>
              </a:rPr>
              <a:t>Thiết</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kế</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hệ</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thống</a:t>
            </a:r>
            <a:endParaRPr lang="en-US" sz="5000" dirty="0">
              <a:solidFill>
                <a:srgbClr val="222423"/>
              </a:solidFill>
              <a:latin typeface="Calistoga"/>
              <a:ea typeface="Calistoga"/>
              <a:cs typeface="Calistoga"/>
              <a:sym typeface="Calistoga"/>
            </a:endParaRPr>
          </a:p>
        </p:txBody>
      </p:sp>
      <p:sp>
        <p:nvSpPr>
          <p:cNvPr id="10" name="TextBox 10"/>
          <p:cNvSpPr txBox="1"/>
          <p:nvPr/>
        </p:nvSpPr>
        <p:spPr>
          <a:xfrm>
            <a:off x="6220867" y="-95250"/>
            <a:ext cx="5846266" cy="927100"/>
          </a:xfrm>
          <a:prstGeom prst="rect">
            <a:avLst/>
          </a:prstGeom>
        </p:spPr>
        <p:txBody>
          <a:bodyPr lIns="0" tIns="0" rIns="0" bIns="0" rtlCol="0" anchor="t">
            <a:spAutoFit/>
          </a:bodyPr>
          <a:lstStyle/>
          <a:p>
            <a:pPr algn="ctr">
              <a:lnSpc>
                <a:spcPts val="7699"/>
              </a:lnSpc>
              <a:spcBef>
                <a:spcPct val="0"/>
              </a:spcBef>
            </a:pPr>
            <a:r>
              <a:rPr lang="en-US" sz="5499" b="1" spc="-109">
                <a:solidFill>
                  <a:srgbClr val="FFFFFF"/>
                </a:solidFill>
                <a:latin typeface="Saira Bold"/>
                <a:ea typeface="Saira Bold"/>
                <a:cs typeface="Saira Bold"/>
                <a:sym typeface="Saira Bold"/>
              </a:rPr>
              <a:t>Nội dung thực hiện</a:t>
            </a:r>
          </a:p>
        </p:txBody>
      </p:sp>
      <p:sp>
        <p:nvSpPr>
          <p:cNvPr id="11" name="TextBox 9">
            <a:extLst>
              <a:ext uri="{FF2B5EF4-FFF2-40B4-BE49-F238E27FC236}">
                <a16:creationId xmlns:a16="http://schemas.microsoft.com/office/drawing/2014/main" id="{AB115CB1-0764-4BE9-9E68-8FDBEB8054D1}"/>
              </a:ext>
            </a:extLst>
          </p:cNvPr>
          <p:cNvSpPr txBox="1"/>
          <p:nvPr/>
        </p:nvSpPr>
        <p:spPr>
          <a:xfrm>
            <a:off x="228600" y="4218024"/>
            <a:ext cx="5562600" cy="533544"/>
          </a:xfrm>
          <a:prstGeom prst="rect">
            <a:avLst/>
          </a:prstGeom>
        </p:spPr>
        <p:txBody>
          <a:bodyPr wrap="square" lIns="0" tIns="0" rIns="0" bIns="0" rtlCol="0" anchor="t">
            <a:spAutoFit/>
          </a:bodyPr>
          <a:lstStyle/>
          <a:p>
            <a:pPr algn="l">
              <a:lnSpc>
                <a:spcPts val="4455"/>
              </a:lnSpc>
            </a:pPr>
            <a:r>
              <a:rPr lang="vi-VN" sz="3182" b="1" dirty="0">
                <a:solidFill>
                  <a:srgbClr val="222423"/>
                </a:solidFill>
                <a:latin typeface="Cabin Medium"/>
                <a:ea typeface="Cabin Medium"/>
                <a:cs typeface="Cabin Medium"/>
                <a:sym typeface="Cabin Medium"/>
              </a:rPr>
              <a:t>2.5. Database - Users </a:t>
            </a:r>
            <a:endParaRPr lang="en-US" sz="3182" b="1" dirty="0">
              <a:solidFill>
                <a:srgbClr val="222423"/>
              </a:solidFill>
              <a:latin typeface="Cabin Medium"/>
              <a:ea typeface="Cabin Medium"/>
              <a:cs typeface="Cabin Medium"/>
              <a:sym typeface="Cabin Medium"/>
            </a:endParaRPr>
          </a:p>
        </p:txBody>
      </p:sp>
      <p:pic>
        <p:nvPicPr>
          <p:cNvPr id="13" name="Picture 12">
            <a:extLst>
              <a:ext uri="{FF2B5EF4-FFF2-40B4-BE49-F238E27FC236}">
                <a16:creationId xmlns:a16="http://schemas.microsoft.com/office/drawing/2014/main" id="{5AC31CAD-2351-4B51-AF12-8665C850EC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76172" y="1578154"/>
            <a:ext cx="11009766" cy="7774502"/>
          </a:xfrm>
          <a:prstGeom prst="rect">
            <a:avLst/>
          </a:prstGeom>
        </p:spPr>
      </p:pic>
    </p:spTree>
    <p:extLst>
      <p:ext uri="{BB962C8B-B14F-4D97-AF65-F5344CB8AC3E}">
        <p14:creationId xmlns:p14="http://schemas.microsoft.com/office/powerpoint/2010/main" val="680804809"/>
      </p:ext>
    </p:extLst>
  </p:cSld>
  <p:clrMapOvr>
    <a:masterClrMapping/>
  </p:clrMapOvr>
  <p:transition spd="slow">
    <p:randomBar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5400000">
            <a:off x="2270102" y="5584802"/>
            <a:ext cx="8229599" cy="31795"/>
          </a:xfrm>
          <a:prstGeom prst="line">
            <a:avLst/>
          </a:prstGeom>
          <a:ln w="28575" cap="flat">
            <a:solidFill>
              <a:srgbClr val="86C7ED"/>
            </a:solidFill>
            <a:prstDash val="solid"/>
            <a:headEnd type="none" w="sm" len="sm"/>
            <a:tailEnd type="none" w="sm" len="sm"/>
          </a:ln>
        </p:spPr>
        <p:txBody>
          <a:bodyPr/>
          <a:lstStyle/>
          <a:p>
            <a:endParaRPr lang="en-US" dirty="0"/>
          </a:p>
        </p:txBody>
      </p:sp>
      <p:grpSp>
        <p:nvGrpSpPr>
          <p:cNvPr id="3" name="Group 3"/>
          <p:cNvGrpSpPr/>
          <p:nvPr/>
        </p:nvGrpSpPr>
        <p:grpSpPr>
          <a:xfrm>
            <a:off x="330967" y="-1769241"/>
            <a:ext cx="17626066" cy="2658733"/>
            <a:chOff x="0" y="0"/>
            <a:chExt cx="4563075" cy="688299"/>
          </a:xfrm>
        </p:grpSpPr>
        <p:sp>
          <p:nvSpPr>
            <p:cNvPr id="4" name="Freeform 4"/>
            <p:cNvSpPr/>
            <p:nvPr/>
          </p:nvSpPr>
          <p:spPr>
            <a:xfrm>
              <a:off x="0" y="0"/>
              <a:ext cx="4563075" cy="688299"/>
            </a:xfrm>
            <a:custGeom>
              <a:avLst/>
              <a:gdLst/>
              <a:ahLst/>
              <a:cxnLst/>
              <a:rect l="l" t="t" r="r" b="b"/>
              <a:pathLst>
                <a:path w="4563075" h="688299">
                  <a:moveTo>
                    <a:pt x="4563075" y="344149"/>
                  </a:moveTo>
                  <a:lnTo>
                    <a:pt x="4359875" y="688299"/>
                  </a:lnTo>
                  <a:lnTo>
                    <a:pt x="203200" y="688299"/>
                  </a:lnTo>
                  <a:lnTo>
                    <a:pt x="0" y="344149"/>
                  </a:lnTo>
                  <a:lnTo>
                    <a:pt x="203200" y="0"/>
                  </a:lnTo>
                  <a:lnTo>
                    <a:pt x="4359875" y="0"/>
                  </a:lnTo>
                  <a:lnTo>
                    <a:pt x="4563075" y="344149"/>
                  </a:lnTo>
                  <a:close/>
                </a:path>
              </a:pathLst>
            </a:custGeom>
            <a:solidFill>
              <a:srgbClr val="A066CB"/>
            </a:solidFill>
          </p:spPr>
        </p:sp>
        <p:sp>
          <p:nvSpPr>
            <p:cNvPr id="5" name="TextBox 5"/>
            <p:cNvSpPr txBox="1"/>
            <p:nvPr/>
          </p:nvSpPr>
          <p:spPr>
            <a:xfrm>
              <a:off x="114300" y="-66675"/>
              <a:ext cx="4334475" cy="754974"/>
            </a:xfrm>
            <a:prstGeom prst="rect">
              <a:avLst/>
            </a:prstGeom>
          </p:spPr>
          <p:txBody>
            <a:bodyPr lIns="50800" tIns="50800" rIns="50800" bIns="50800" rtlCol="0" anchor="ctr"/>
            <a:lstStyle/>
            <a:p>
              <a:pPr algn="ctr">
                <a:lnSpc>
                  <a:spcPts val="4200"/>
                </a:lnSpc>
              </a:pPr>
              <a:endParaRPr/>
            </a:p>
          </p:txBody>
        </p:sp>
      </p:grpSp>
      <p:sp>
        <p:nvSpPr>
          <p:cNvPr id="6" name="Freeform 6"/>
          <p:cNvSpPr/>
          <p:nvPr/>
        </p:nvSpPr>
        <p:spPr>
          <a:xfrm>
            <a:off x="2205305" y="1587679"/>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sp>
        <p:nvSpPr>
          <p:cNvPr id="8" name="TextBox 8"/>
          <p:cNvSpPr txBox="1"/>
          <p:nvPr/>
        </p:nvSpPr>
        <p:spPr>
          <a:xfrm>
            <a:off x="228600" y="3126213"/>
            <a:ext cx="5765031" cy="850810"/>
          </a:xfrm>
          <a:prstGeom prst="rect">
            <a:avLst/>
          </a:prstGeom>
        </p:spPr>
        <p:txBody>
          <a:bodyPr wrap="square" lIns="0" tIns="0" rIns="0" bIns="0" rtlCol="0" anchor="t">
            <a:spAutoFit/>
          </a:bodyPr>
          <a:lstStyle/>
          <a:p>
            <a:pPr algn="l">
              <a:lnSpc>
                <a:spcPts val="7000"/>
              </a:lnSpc>
            </a:pPr>
            <a:r>
              <a:rPr lang="vi-VN" sz="5000" dirty="0">
                <a:solidFill>
                  <a:srgbClr val="222423"/>
                </a:solidFill>
                <a:latin typeface="Calistoga"/>
                <a:ea typeface="Calistoga"/>
                <a:cs typeface="Calistoga"/>
                <a:sym typeface="Calistoga"/>
              </a:rPr>
              <a:t>2. </a:t>
            </a:r>
            <a:r>
              <a:rPr lang="en-US" sz="5000" dirty="0" err="1">
                <a:solidFill>
                  <a:srgbClr val="222423"/>
                </a:solidFill>
                <a:latin typeface="Calistoga"/>
                <a:ea typeface="Calistoga"/>
                <a:cs typeface="Calistoga"/>
                <a:sym typeface="Calistoga"/>
              </a:rPr>
              <a:t>Thiết</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kế</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hệ</a:t>
            </a:r>
            <a:r>
              <a:rPr lang="en-US" sz="5000" dirty="0">
                <a:solidFill>
                  <a:srgbClr val="222423"/>
                </a:solidFill>
                <a:latin typeface="Calistoga"/>
                <a:ea typeface="Calistoga"/>
                <a:cs typeface="Calistoga"/>
                <a:sym typeface="Calistoga"/>
              </a:rPr>
              <a:t> </a:t>
            </a:r>
            <a:r>
              <a:rPr lang="en-US" sz="5000" dirty="0" err="1">
                <a:solidFill>
                  <a:srgbClr val="222423"/>
                </a:solidFill>
                <a:latin typeface="Calistoga"/>
                <a:ea typeface="Calistoga"/>
                <a:cs typeface="Calistoga"/>
                <a:sym typeface="Calistoga"/>
              </a:rPr>
              <a:t>thống</a:t>
            </a:r>
            <a:endParaRPr lang="en-US" sz="5000" dirty="0">
              <a:solidFill>
                <a:srgbClr val="222423"/>
              </a:solidFill>
              <a:latin typeface="Calistoga"/>
              <a:ea typeface="Calistoga"/>
              <a:cs typeface="Calistoga"/>
              <a:sym typeface="Calistoga"/>
            </a:endParaRPr>
          </a:p>
        </p:txBody>
      </p:sp>
      <p:sp>
        <p:nvSpPr>
          <p:cNvPr id="10" name="TextBox 10"/>
          <p:cNvSpPr txBox="1"/>
          <p:nvPr/>
        </p:nvSpPr>
        <p:spPr>
          <a:xfrm>
            <a:off x="6220867" y="-95250"/>
            <a:ext cx="5846266" cy="927100"/>
          </a:xfrm>
          <a:prstGeom prst="rect">
            <a:avLst/>
          </a:prstGeom>
        </p:spPr>
        <p:txBody>
          <a:bodyPr lIns="0" tIns="0" rIns="0" bIns="0" rtlCol="0" anchor="t">
            <a:spAutoFit/>
          </a:bodyPr>
          <a:lstStyle/>
          <a:p>
            <a:pPr algn="ctr">
              <a:lnSpc>
                <a:spcPts val="7699"/>
              </a:lnSpc>
              <a:spcBef>
                <a:spcPct val="0"/>
              </a:spcBef>
            </a:pPr>
            <a:r>
              <a:rPr lang="en-US" sz="5499" b="1" spc="-109">
                <a:solidFill>
                  <a:srgbClr val="FFFFFF"/>
                </a:solidFill>
                <a:latin typeface="Saira Bold"/>
                <a:ea typeface="Saira Bold"/>
                <a:cs typeface="Saira Bold"/>
                <a:sym typeface="Saira Bold"/>
              </a:rPr>
              <a:t>Nội dung thực hiện</a:t>
            </a:r>
          </a:p>
        </p:txBody>
      </p:sp>
      <p:sp>
        <p:nvSpPr>
          <p:cNvPr id="11" name="TextBox 9">
            <a:extLst>
              <a:ext uri="{FF2B5EF4-FFF2-40B4-BE49-F238E27FC236}">
                <a16:creationId xmlns:a16="http://schemas.microsoft.com/office/drawing/2014/main" id="{A1A46204-5247-4CED-8FE6-C972B82AAAA4}"/>
              </a:ext>
            </a:extLst>
          </p:cNvPr>
          <p:cNvSpPr txBox="1"/>
          <p:nvPr/>
        </p:nvSpPr>
        <p:spPr>
          <a:xfrm>
            <a:off x="228600" y="4218024"/>
            <a:ext cx="5562600" cy="533544"/>
          </a:xfrm>
          <a:prstGeom prst="rect">
            <a:avLst/>
          </a:prstGeom>
        </p:spPr>
        <p:txBody>
          <a:bodyPr wrap="square" lIns="0" tIns="0" rIns="0" bIns="0" rtlCol="0" anchor="t">
            <a:spAutoFit/>
          </a:bodyPr>
          <a:lstStyle/>
          <a:p>
            <a:pPr algn="l">
              <a:lnSpc>
                <a:spcPts val="4455"/>
              </a:lnSpc>
            </a:pPr>
            <a:r>
              <a:rPr lang="vi-VN" sz="3182" b="1" dirty="0">
                <a:solidFill>
                  <a:srgbClr val="222423"/>
                </a:solidFill>
                <a:latin typeface="Cabin Medium"/>
                <a:ea typeface="Cabin Medium"/>
                <a:cs typeface="Cabin Medium"/>
                <a:sym typeface="Cabin Medium"/>
              </a:rPr>
              <a:t>2.6. Database - UsersOrders </a:t>
            </a:r>
            <a:endParaRPr lang="en-US" sz="3182" b="1" dirty="0">
              <a:solidFill>
                <a:srgbClr val="222423"/>
              </a:solidFill>
              <a:latin typeface="Cabin Medium"/>
              <a:ea typeface="Cabin Medium"/>
              <a:cs typeface="Cabin Medium"/>
              <a:sym typeface="Cabin Medium"/>
            </a:endParaRPr>
          </a:p>
        </p:txBody>
      </p:sp>
      <p:pic>
        <p:nvPicPr>
          <p:cNvPr id="13" name="Picture 12">
            <a:extLst>
              <a:ext uri="{FF2B5EF4-FFF2-40B4-BE49-F238E27FC236}">
                <a16:creationId xmlns:a16="http://schemas.microsoft.com/office/drawing/2014/main" id="{E1854E0C-87BC-4605-B2EB-593CAD9864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1434" y="1068812"/>
            <a:ext cx="10740254" cy="4303287"/>
          </a:xfrm>
          <a:prstGeom prst="rect">
            <a:avLst/>
          </a:prstGeom>
        </p:spPr>
      </p:pic>
      <p:pic>
        <p:nvPicPr>
          <p:cNvPr id="15" name="Picture 14">
            <a:extLst>
              <a:ext uri="{FF2B5EF4-FFF2-40B4-BE49-F238E27FC236}">
                <a16:creationId xmlns:a16="http://schemas.microsoft.com/office/drawing/2014/main" id="{54CAFABE-7175-4D6B-A4DA-7FE3F92C08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1432" y="5472086"/>
            <a:ext cx="10740253" cy="4624413"/>
          </a:xfrm>
          <a:prstGeom prst="rect">
            <a:avLst/>
          </a:prstGeom>
        </p:spPr>
      </p:pic>
    </p:spTree>
    <p:extLst>
      <p:ext uri="{BB962C8B-B14F-4D97-AF65-F5344CB8AC3E}">
        <p14:creationId xmlns:p14="http://schemas.microsoft.com/office/powerpoint/2010/main" val="2686330217"/>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grpSp>
        <p:nvGrpSpPr>
          <p:cNvPr id="3" name="Group 3"/>
          <p:cNvGrpSpPr/>
          <p:nvPr/>
        </p:nvGrpSpPr>
        <p:grpSpPr>
          <a:xfrm>
            <a:off x="-3107722" y="5886801"/>
            <a:ext cx="15512203" cy="5788932"/>
            <a:chOff x="0" y="0"/>
            <a:chExt cx="860199" cy="321014"/>
          </a:xfrm>
        </p:grpSpPr>
        <p:sp>
          <p:nvSpPr>
            <p:cNvPr id="4" name="Freeform 4"/>
            <p:cNvSpPr/>
            <p:nvPr/>
          </p:nvSpPr>
          <p:spPr>
            <a:xfrm>
              <a:off x="0" y="0"/>
              <a:ext cx="860199" cy="321014"/>
            </a:xfrm>
            <a:custGeom>
              <a:avLst/>
              <a:gdLst/>
              <a:ahLst/>
              <a:cxnLst/>
              <a:rect l="l" t="t" r="r" b="b"/>
              <a:pathLst>
                <a:path w="860199" h="321014">
                  <a:moveTo>
                    <a:pt x="656999" y="0"/>
                  </a:moveTo>
                  <a:lnTo>
                    <a:pt x="0" y="0"/>
                  </a:lnTo>
                  <a:lnTo>
                    <a:pt x="203200" y="321014"/>
                  </a:lnTo>
                  <a:lnTo>
                    <a:pt x="860199" y="321014"/>
                  </a:lnTo>
                  <a:lnTo>
                    <a:pt x="656999" y="0"/>
                  </a:lnTo>
                  <a:close/>
                </a:path>
              </a:pathLst>
            </a:custGeom>
            <a:solidFill>
              <a:srgbClr val="1836B2"/>
            </a:solidFill>
          </p:spPr>
        </p:sp>
        <p:sp>
          <p:nvSpPr>
            <p:cNvPr id="5" name="TextBox 5"/>
            <p:cNvSpPr txBox="1"/>
            <p:nvPr/>
          </p:nvSpPr>
          <p:spPr>
            <a:xfrm>
              <a:off x="101600" y="-28575"/>
              <a:ext cx="656999" cy="349589"/>
            </a:xfrm>
            <a:prstGeom prst="rect">
              <a:avLst/>
            </a:prstGeom>
          </p:spPr>
          <p:txBody>
            <a:bodyPr lIns="50800" tIns="50800" rIns="50800" bIns="50800" rtlCol="0" anchor="ctr"/>
            <a:lstStyle/>
            <a:p>
              <a:pPr algn="ctr">
                <a:lnSpc>
                  <a:spcPts val="2380"/>
                </a:lnSpc>
              </a:pPr>
              <a:endParaRPr/>
            </a:p>
          </p:txBody>
        </p:sp>
      </p:grpSp>
      <p:sp>
        <p:nvSpPr>
          <p:cNvPr id="6" name="Freeform 6"/>
          <p:cNvSpPr/>
          <p:nvPr/>
        </p:nvSpPr>
        <p:spPr>
          <a:xfrm>
            <a:off x="670959" y="379933"/>
            <a:ext cx="1460260" cy="1297533"/>
          </a:xfrm>
          <a:custGeom>
            <a:avLst/>
            <a:gdLst/>
            <a:ahLst/>
            <a:cxnLst/>
            <a:rect l="l" t="t" r="r" b="b"/>
            <a:pathLst>
              <a:path w="1460260" h="1297533">
                <a:moveTo>
                  <a:pt x="0" y="0"/>
                </a:moveTo>
                <a:lnTo>
                  <a:pt x="1460260" y="0"/>
                </a:lnTo>
                <a:lnTo>
                  <a:pt x="1460260" y="1297534"/>
                </a:lnTo>
                <a:lnTo>
                  <a:pt x="0" y="1297534"/>
                </a:lnTo>
                <a:lnTo>
                  <a:pt x="0" y="0"/>
                </a:lnTo>
                <a:close/>
              </a:path>
            </a:pathLst>
          </a:custGeom>
          <a:blipFill>
            <a:blip r:embed="rId3"/>
            <a:stretch>
              <a:fillRect/>
            </a:stretch>
          </a:blipFill>
        </p:spPr>
      </p:sp>
      <p:sp>
        <p:nvSpPr>
          <p:cNvPr id="7" name="TextBox 7"/>
          <p:cNvSpPr txBox="1"/>
          <p:nvPr/>
        </p:nvSpPr>
        <p:spPr>
          <a:xfrm>
            <a:off x="446642" y="6617998"/>
            <a:ext cx="8697358" cy="2972391"/>
          </a:xfrm>
          <a:prstGeom prst="rect">
            <a:avLst/>
          </a:prstGeom>
        </p:spPr>
        <p:txBody>
          <a:bodyPr lIns="0" tIns="0" rIns="0" bIns="0" rtlCol="0" anchor="t">
            <a:spAutoFit/>
          </a:bodyPr>
          <a:lstStyle/>
          <a:p>
            <a:pPr algn="l">
              <a:lnSpc>
                <a:spcPts val="11602"/>
              </a:lnSpc>
            </a:pPr>
            <a:r>
              <a:rPr lang="vi-VN" sz="10547" b="1" dirty="0">
                <a:solidFill>
                  <a:srgbClr val="FFFFFF"/>
                </a:solidFill>
                <a:latin typeface="Cabin Semi-Bold"/>
                <a:ea typeface="Cabin Semi-Bold"/>
                <a:cs typeface="Cabin Semi-Bold"/>
                <a:sym typeface="Cabin Semi-Bold"/>
              </a:rPr>
              <a:t>2.7</a:t>
            </a:r>
            <a:r>
              <a:rPr lang="en-US" sz="10547" b="1" dirty="0">
                <a:solidFill>
                  <a:srgbClr val="FFFFFF"/>
                </a:solidFill>
                <a:latin typeface="Cabin Semi-Bold"/>
                <a:ea typeface="Cabin Semi-Bold"/>
                <a:cs typeface="Cabin Semi-Bold"/>
                <a:sym typeface="Cabin Semi-Bold"/>
              </a:rPr>
              <a:t>. </a:t>
            </a:r>
            <a:r>
              <a:rPr lang="en-US" sz="10547" b="1" dirty="0" err="1">
                <a:solidFill>
                  <a:srgbClr val="FFFFFF"/>
                </a:solidFill>
                <a:latin typeface="Cabin Semi-Bold"/>
                <a:ea typeface="Cabin Semi-Bold"/>
                <a:cs typeface="Cabin Semi-Bold"/>
                <a:sym typeface="Cabin Semi-Bold"/>
              </a:rPr>
              <a:t>Thiết</a:t>
            </a:r>
            <a:r>
              <a:rPr lang="en-US" sz="10547" b="1" dirty="0">
                <a:solidFill>
                  <a:srgbClr val="FFFFFF"/>
                </a:solidFill>
                <a:latin typeface="Cabin Semi-Bold"/>
                <a:ea typeface="Cabin Semi-Bold"/>
                <a:cs typeface="Cabin Semi-Bold"/>
                <a:sym typeface="Cabin Semi-Bold"/>
              </a:rPr>
              <a:t> </a:t>
            </a:r>
            <a:r>
              <a:rPr lang="en-US" sz="10547" b="1" dirty="0" err="1">
                <a:solidFill>
                  <a:srgbClr val="FFFFFF"/>
                </a:solidFill>
                <a:latin typeface="Cabin Semi-Bold"/>
                <a:ea typeface="Cabin Semi-Bold"/>
                <a:cs typeface="Cabin Semi-Bold"/>
                <a:sym typeface="Cabin Semi-Bold"/>
              </a:rPr>
              <a:t>kế</a:t>
            </a:r>
            <a:r>
              <a:rPr lang="en-US" sz="10547" b="1" dirty="0">
                <a:solidFill>
                  <a:srgbClr val="FFFFFF"/>
                </a:solidFill>
                <a:latin typeface="Cabin Semi-Bold"/>
                <a:ea typeface="Cabin Semi-Bold"/>
                <a:cs typeface="Cabin Semi-Bold"/>
                <a:sym typeface="Cabin Semi-Bold"/>
              </a:rPr>
              <a:t> </a:t>
            </a:r>
            <a:r>
              <a:rPr lang="en-US" sz="10547" b="1" dirty="0" err="1">
                <a:solidFill>
                  <a:srgbClr val="FFFFFF"/>
                </a:solidFill>
                <a:latin typeface="Cabin Semi-Bold"/>
                <a:ea typeface="Cabin Semi-Bold"/>
                <a:cs typeface="Cabin Semi-Bold"/>
                <a:sym typeface="Cabin Semi-Bold"/>
              </a:rPr>
              <a:t>giao</a:t>
            </a:r>
            <a:r>
              <a:rPr lang="en-US" sz="10547" b="1" dirty="0">
                <a:solidFill>
                  <a:srgbClr val="FFFFFF"/>
                </a:solidFill>
                <a:latin typeface="Cabin Semi-Bold"/>
                <a:ea typeface="Cabin Semi-Bold"/>
                <a:cs typeface="Cabin Semi-Bold"/>
                <a:sym typeface="Cabin Semi-Bold"/>
              </a:rPr>
              <a:t> </a:t>
            </a:r>
            <a:r>
              <a:rPr lang="en-US" sz="10547" b="1" dirty="0" err="1">
                <a:solidFill>
                  <a:srgbClr val="FFFFFF"/>
                </a:solidFill>
                <a:latin typeface="Cabin Semi-Bold"/>
                <a:ea typeface="Cabin Semi-Bold"/>
                <a:cs typeface="Cabin Semi-Bold"/>
                <a:sym typeface="Cabin Semi-Bold"/>
              </a:rPr>
              <a:t>diện</a:t>
            </a:r>
            <a:endParaRPr lang="en-US" sz="10547" b="1" dirty="0">
              <a:solidFill>
                <a:srgbClr val="FFFFFF"/>
              </a:solidFill>
              <a:latin typeface="Cabin Semi-Bold"/>
              <a:ea typeface="Cabin Semi-Bold"/>
              <a:cs typeface="Cabin Semi-Bold"/>
              <a:sym typeface="Cabin Semi-Bold"/>
            </a:endParaRP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flipV="1">
            <a:off x="6189398" y="0"/>
            <a:ext cx="0" cy="10287000"/>
          </a:xfrm>
          <a:prstGeom prst="line">
            <a:avLst/>
          </a:prstGeom>
          <a:ln w="28575" cap="flat">
            <a:solidFill>
              <a:srgbClr val="86C7ED"/>
            </a:solidFill>
            <a:prstDash val="solid"/>
            <a:headEnd type="none" w="sm" len="sm"/>
            <a:tailEnd type="none" w="sm" len="sm"/>
          </a:ln>
        </p:spPr>
      </p:sp>
      <p:grpSp>
        <p:nvGrpSpPr>
          <p:cNvPr id="3" name="Group 3"/>
          <p:cNvGrpSpPr/>
          <p:nvPr/>
        </p:nvGrpSpPr>
        <p:grpSpPr>
          <a:xfrm rot="-5400000">
            <a:off x="13284355" y="3824773"/>
            <a:ext cx="10608622" cy="2658733"/>
            <a:chOff x="0" y="0"/>
            <a:chExt cx="2746384" cy="688299"/>
          </a:xfrm>
        </p:grpSpPr>
        <p:sp>
          <p:nvSpPr>
            <p:cNvPr id="4" name="Freeform 4"/>
            <p:cNvSpPr/>
            <p:nvPr/>
          </p:nvSpPr>
          <p:spPr>
            <a:xfrm>
              <a:off x="0" y="0"/>
              <a:ext cx="2746384" cy="688299"/>
            </a:xfrm>
            <a:custGeom>
              <a:avLst/>
              <a:gdLst/>
              <a:ahLst/>
              <a:cxnLst/>
              <a:rect l="l" t="t" r="r" b="b"/>
              <a:pathLst>
                <a:path w="2746384" h="688299">
                  <a:moveTo>
                    <a:pt x="2746384" y="344149"/>
                  </a:moveTo>
                  <a:lnTo>
                    <a:pt x="2543184" y="688299"/>
                  </a:lnTo>
                  <a:lnTo>
                    <a:pt x="203200" y="688299"/>
                  </a:lnTo>
                  <a:lnTo>
                    <a:pt x="0" y="344149"/>
                  </a:lnTo>
                  <a:lnTo>
                    <a:pt x="203200" y="0"/>
                  </a:lnTo>
                  <a:lnTo>
                    <a:pt x="2543184" y="0"/>
                  </a:lnTo>
                  <a:lnTo>
                    <a:pt x="2746384" y="344149"/>
                  </a:lnTo>
                  <a:close/>
                </a:path>
              </a:pathLst>
            </a:custGeom>
            <a:solidFill>
              <a:srgbClr val="A066CB"/>
            </a:solidFill>
          </p:spPr>
        </p:sp>
        <p:sp>
          <p:nvSpPr>
            <p:cNvPr id="5" name="TextBox 5"/>
            <p:cNvSpPr txBox="1"/>
            <p:nvPr/>
          </p:nvSpPr>
          <p:spPr>
            <a:xfrm>
              <a:off x="114300" y="-66675"/>
              <a:ext cx="2517784" cy="754974"/>
            </a:xfrm>
            <a:prstGeom prst="rect">
              <a:avLst/>
            </a:prstGeom>
          </p:spPr>
          <p:txBody>
            <a:bodyPr lIns="50800" tIns="50800" rIns="50800" bIns="50800" rtlCol="0" anchor="ctr"/>
            <a:lstStyle/>
            <a:p>
              <a:pPr algn="ctr">
                <a:lnSpc>
                  <a:spcPts val="4200"/>
                </a:lnSpc>
              </a:pPr>
              <a:endParaRPr/>
            </a:p>
          </p:txBody>
        </p:sp>
      </p:grpSp>
      <p:grpSp>
        <p:nvGrpSpPr>
          <p:cNvPr id="7" name="Group 7"/>
          <p:cNvGrpSpPr/>
          <p:nvPr/>
        </p:nvGrpSpPr>
        <p:grpSpPr>
          <a:xfrm>
            <a:off x="11958226" y="1987381"/>
            <a:ext cx="9737102" cy="9547574"/>
            <a:chOff x="0" y="0"/>
            <a:chExt cx="12982803" cy="12730098"/>
          </a:xfrm>
        </p:grpSpPr>
        <p:sp>
          <p:nvSpPr>
            <p:cNvPr id="8" name="Freeform 8"/>
            <p:cNvSpPr/>
            <p:nvPr/>
          </p:nvSpPr>
          <p:spPr>
            <a:xfrm>
              <a:off x="0" y="6357796"/>
              <a:ext cx="11160540" cy="6372302"/>
            </a:xfrm>
            <a:custGeom>
              <a:avLst/>
              <a:gdLst/>
              <a:ahLst/>
              <a:cxnLst/>
              <a:rect l="l" t="t" r="r" b="b"/>
              <a:pathLst>
                <a:path w="11160540" h="6372302">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sp>
          <p:nvSpPr>
            <p:cNvPr id="9" name="Freeform 9"/>
            <p:cNvSpPr/>
            <p:nvPr/>
          </p:nvSpPr>
          <p:spPr>
            <a:xfrm>
              <a:off x="1822263" y="0"/>
              <a:ext cx="11160540" cy="6372302"/>
            </a:xfrm>
            <a:custGeom>
              <a:avLst/>
              <a:gdLst/>
              <a:ahLst/>
              <a:cxnLst/>
              <a:rect l="l" t="t" r="r" b="b"/>
              <a:pathLst>
                <a:path w="11160540" h="6372302">
                  <a:moveTo>
                    <a:pt x="0" y="0"/>
                  </a:moveTo>
                  <a:lnTo>
                    <a:pt x="11160540" y="0"/>
                  </a:lnTo>
                  <a:lnTo>
                    <a:pt x="11160540" y="6372302"/>
                  </a:lnTo>
                  <a:lnTo>
                    <a:pt x="0" y="6372302"/>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10" name="Freeform 10"/>
          <p:cNvSpPr/>
          <p:nvPr/>
        </p:nvSpPr>
        <p:spPr>
          <a:xfrm>
            <a:off x="1028700" y="526042"/>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4"/>
            <a:stretch>
              <a:fillRect/>
            </a:stretch>
          </a:blipFill>
        </p:spPr>
      </p:sp>
      <p:sp>
        <p:nvSpPr>
          <p:cNvPr id="11" name="TextBox 11"/>
          <p:cNvSpPr txBox="1"/>
          <p:nvPr/>
        </p:nvSpPr>
        <p:spPr>
          <a:xfrm>
            <a:off x="550520" y="1882606"/>
            <a:ext cx="5395990" cy="863600"/>
          </a:xfrm>
          <a:prstGeom prst="rect">
            <a:avLst/>
          </a:prstGeom>
        </p:spPr>
        <p:txBody>
          <a:bodyPr lIns="0" tIns="0" rIns="0" bIns="0" rtlCol="0" anchor="t">
            <a:spAutoFit/>
          </a:bodyPr>
          <a:lstStyle/>
          <a:p>
            <a:pPr algn="ctr">
              <a:lnSpc>
                <a:spcPts val="7000"/>
              </a:lnSpc>
              <a:spcBef>
                <a:spcPct val="0"/>
              </a:spcBef>
            </a:pPr>
            <a:r>
              <a:rPr lang="en-US" sz="5000" spc="25">
                <a:solidFill>
                  <a:srgbClr val="000000"/>
                </a:solidFill>
                <a:latin typeface="Saira"/>
                <a:ea typeface="Saira"/>
                <a:cs typeface="Saira"/>
                <a:sym typeface="Saira"/>
              </a:rPr>
              <a:t>Thiết kế giao diện</a:t>
            </a:r>
          </a:p>
        </p:txBody>
      </p:sp>
      <p:sp>
        <p:nvSpPr>
          <p:cNvPr id="12" name="TextBox 12"/>
          <p:cNvSpPr txBox="1"/>
          <p:nvPr/>
        </p:nvSpPr>
        <p:spPr>
          <a:xfrm>
            <a:off x="680878" y="3414239"/>
            <a:ext cx="5265632" cy="1739900"/>
          </a:xfrm>
          <a:prstGeom prst="rect">
            <a:avLst/>
          </a:prstGeom>
        </p:spPr>
        <p:txBody>
          <a:bodyPr lIns="0" tIns="0" rIns="0" bIns="0" rtlCol="0" anchor="t">
            <a:spAutoFit/>
          </a:bodyPr>
          <a:lstStyle/>
          <a:p>
            <a:pPr algn="ctr">
              <a:lnSpc>
                <a:spcPts val="7000"/>
              </a:lnSpc>
              <a:spcBef>
                <a:spcPct val="0"/>
              </a:spcBef>
            </a:pPr>
            <a:r>
              <a:rPr lang="en-US" sz="5000" spc="25">
                <a:solidFill>
                  <a:srgbClr val="000000"/>
                </a:solidFill>
                <a:latin typeface="Paytone One"/>
                <a:ea typeface="Paytone One"/>
                <a:cs typeface="Paytone One"/>
                <a:sym typeface="Paytone One"/>
              </a:rPr>
              <a:t>Giao diện trang chủ</a:t>
            </a:r>
          </a:p>
        </p:txBody>
      </p:sp>
      <p:grpSp>
        <p:nvGrpSpPr>
          <p:cNvPr id="13" name="Group 13"/>
          <p:cNvGrpSpPr/>
          <p:nvPr/>
        </p:nvGrpSpPr>
        <p:grpSpPr>
          <a:xfrm rot="5400000">
            <a:off x="-5364105" y="4372374"/>
            <a:ext cx="10287000" cy="1542251"/>
            <a:chOff x="0" y="0"/>
            <a:chExt cx="35832548" cy="5372100"/>
          </a:xfrm>
        </p:grpSpPr>
        <p:sp>
          <p:nvSpPr>
            <p:cNvPr id="14" name="Freeform 14"/>
            <p:cNvSpPr/>
            <p:nvPr/>
          </p:nvSpPr>
          <p:spPr>
            <a:xfrm>
              <a:off x="0" y="0"/>
              <a:ext cx="35832548" cy="5372100"/>
            </a:xfrm>
            <a:custGeom>
              <a:avLst/>
              <a:gdLst/>
              <a:ahLst/>
              <a:cxnLst/>
              <a:rect l="l" t="t" r="r" b="b"/>
              <a:pathLst>
                <a:path w="35832548" h="5372100">
                  <a:moveTo>
                    <a:pt x="34281880" y="0"/>
                  </a:moveTo>
                  <a:lnTo>
                    <a:pt x="1550670" y="0"/>
                  </a:lnTo>
                  <a:lnTo>
                    <a:pt x="0" y="2686050"/>
                  </a:lnTo>
                  <a:lnTo>
                    <a:pt x="1550670" y="5372100"/>
                  </a:lnTo>
                  <a:lnTo>
                    <a:pt x="34281880" y="5372100"/>
                  </a:lnTo>
                  <a:lnTo>
                    <a:pt x="35832548" y="2686050"/>
                  </a:lnTo>
                  <a:lnTo>
                    <a:pt x="34281880" y="0"/>
                  </a:lnTo>
                  <a:close/>
                </a:path>
              </a:pathLst>
            </a:custGeom>
            <a:solidFill>
              <a:srgbClr val="A066CB"/>
            </a:solidFill>
          </p:spPr>
        </p:sp>
      </p:grpSp>
      <p:pic>
        <p:nvPicPr>
          <p:cNvPr id="16" name="Picture 15">
            <a:extLst>
              <a:ext uri="{FF2B5EF4-FFF2-40B4-BE49-F238E27FC236}">
                <a16:creationId xmlns:a16="http://schemas.microsoft.com/office/drawing/2014/main" id="{C444D2E9-0B6B-4D03-89E8-3250CE9573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02491" y="346496"/>
            <a:ext cx="4621858" cy="9615286"/>
          </a:xfrm>
          <a:prstGeom prst="rect">
            <a:avLst/>
          </a:prstGeom>
        </p:spPr>
      </p:pic>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CBDAD96-514A-4E1A-804B-1C0754F45B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57100" y="501805"/>
            <a:ext cx="4621858" cy="9258300"/>
          </a:xfrm>
          <a:prstGeom prst="rect">
            <a:avLst/>
          </a:prstGeom>
        </p:spPr>
      </p:pic>
      <p:grpSp>
        <p:nvGrpSpPr>
          <p:cNvPr id="2" name="Group 2"/>
          <p:cNvGrpSpPr/>
          <p:nvPr/>
        </p:nvGrpSpPr>
        <p:grpSpPr>
          <a:xfrm>
            <a:off x="-1390650" y="0"/>
            <a:ext cx="9241859" cy="2245895"/>
            <a:chOff x="0" y="0"/>
            <a:chExt cx="1475624" cy="358596"/>
          </a:xfrm>
        </p:grpSpPr>
        <p:sp>
          <p:nvSpPr>
            <p:cNvPr id="3" name="Freeform 3"/>
            <p:cNvSpPr/>
            <p:nvPr/>
          </p:nvSpPr>
          <p:spPr>
            <a:xfrm>
              <a:off x="0" y="0"/>
              <a:ext cx="1475624" cy="358596"/>
            </a:xfrm>
            <a:custGeom>
              <a:avLst/>
              <a:gdLst/>
              <a:ahLst/>
              <a:cxnLst/>
              <a:rect l="l" t="t" r="r" b="b"/>
              <a:pathLst>
                <a:path w="1475624" h="358596">
                  <a:moveTo>
                    <a:pt x="203200" y="0"/>
                  </a:moveTo>
                  <a:lnTo>
                    <a:pt x="1475624" y="0"/>
                  </a:lnTo>
                  <a:lnTo>
                    <a:pt x="1272424" y="358596"/>
                  </a:lnTo>
                  <a:lnTo>
                    <a:pt x="0" y="358596"/>
                  </a:lnTo>
                  <a:lnTo>
                    <a:pt x="203200" y="0"/>
                  </a:lnTo>
                  <a:close/>
                </a:path>
              </a:pathLst>
            </a:custGeom>
            <a:solidFill>
              <a:srgbClr val="A066CB"/>
            </a:solidFill>
          </p:spPr>
        </p:sp>
        <p:sp>
          <p:nvSpPr>
            <p:cNvPr id="4" name="TextBox 4"/>
            <p:cNvSpPr txBox="1"/>
            <p:nvPr/>
          </p:nvSpPr>
          <p:spPr>
            <a:xfrm>
              <a:off x="101600" y="-28575"/>
              <a:ext cx="1272424" cy="387171"/>
            </a:xfrm>
            <a:prstGeom prst="rect">
              <a:avLst/>
            </a:prstGeom>
          </p:spPr>
          <p:txBody>
            <a:bodyPr lIns="50800" tIns="50800" rIns="50800" bIns="50800" rtlCol="0" anchor="ctr"/>
            <a:lstStyle/>
            <a:p>
              <a:pPr algn="ctr">
                <a:lnSpc>
                  <a:spcPts val="2380"/>
                </a:lnSpc>
              </a:pPr>
              <a:endParaRPr/>
            </a:p>
          </p:txBody>
        </p:sp>
      </p:grpSp>
      <p:grpSp>
        <p:nvGrpSpPr>
          <p:cNvPr id="5" name="Group 5"/>
          <p:cNvGrpSpPr/>
          <p:nvPr/>
        </p:nvGrpSpPr>
        <p:grpSpPr>
          <a:xfrm>
            <a:off x="4626080" y="2488992"/>
            <a:ext cx="1214315" cy="1041186"/>
            <a:chOff x="0" y="0"/>
            <a:chExt cx="802749" cy="688299"/>
          </a:xfrm>
        </p:grpSpPr>
        <p:sp>
          <p:nvSpPr>
            <p:cNvPr id="6" name="Freeform 6"/>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7" name="TextBox 7"/>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1</a:t>
              </a:r>
            </a:p>
          </p:txBody>
        </p:sp>
      </p:grpSp>
      <p:grpSp>
        <p:nvGrpSpPr>
          <p:cNvPr id="8" name="Group 8"/>
          <p:cNvGrpSpPr/>
          <p:nvPr/>
        </p:nvGrpSpPr>
        <p:grpSpPr>
          <a:xfrm>
            <a:off x="4623629" y="4021046"/>
            <a:ext cx="1214315" cy="1041186"/>
            <a:chOff x="0" y="0"/>
            <a:chExt cx="802749" cy="688299"/>
          </a:xfrm>
        </p:grpSpPr>
        <p:sp>
          <p:nvSpPr>
            <p:cNvPr id="9" name="Freeform 9"/>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0" name="TextBox 10"/>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2</a:t>
              </a:r>
            </a:p>
          </p:txBody>
        </p:sp>
      </p:grpSp>
      <p:grpSp>
        <p:nvGrpSpPr>
          <p:cNvPr id="11" name="Group 11"/>
          <p:cNvGrpSpPr/>
          <p:nvPr/>
        </p:nvGrpSpPr>
        <p:grpSpPr>
          <a:xfrm>
            <a:off x="15062092" y="3896365"/>
            <a:ext cx="1214315" cy="1142045"/>
            <a:chOff x="0" y="-66675"/>
            <a:chExt cx="802749" cy="754974"/>
          </a:xfrm>
        </p:grpSpPr>
        <p:sp>
          <p:nvSpPr>
            <p:cNvPr id="12" name="Freeform 12"/>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3" name="TextBox 13"/>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dirty="0">
                  <a:solidFill>
                    <a:srgbClr val="FFFFFF"/>
                  </a:solidFill>
                  <a:latin typeface="Cabin Bold"/>
                  <a:ea typeface="Cabin Bold"/>
                  <a:cs typeface="Cabin Bold"/>
                  <a:sym typeface="Cabin Bold"/>
                </a:rPr>
                <a:t>3</a:t>
              </a:r>
            </a:p>
          </p:txBody>
        </p:sp>
      </p:grpSp>
      <p:grpSp>
        <p:nvGrpSpPr>
          <p:cNvPr id="14" name="Group 14"/>
          <p:cNvGrpSpPr/>
          <p:nvPr/>
        </p:nvGrpSpPr>
        <p:grpSpPr>
          <a:xfrm>
            <a:off x="4849347" y="6014732"/>
            <a:ext cx="1214315" cy="1041186"/>
            <a:chOff x="0" y="0"/>
            <a:chExt cx="802749" cy="688299"/>
          </a:xfrm>
        </p:grpSpPr>
        <p:sp>
          <p:nvSpPr>
            <p:cNvPr id="15" name="Freeform 15"/>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6" name="TextBox 16"/>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4</a:t>
              </a:r>
            </a:p>
          </p:txBody>
        </p:sp>
      </p:grpSp>
      <p:grpSp>
        <p:nvGrpSpPr>
          <p:cNvPr id="17" name="Group 17"/>
          <p:cNvGrpSpPr/>
          <p:nvPr/>
        </p:nvGrpSpPr>
        <p:grpSpPr>
          <a:xfrm>
            <a:off x="4984156" y="8217114"/>
            <a:ext cx="1214315" cy="1041186"/>
            <a:chOff x="0" y="0"/>
            <a:chExt cx="802749" cy="688299"/>
          </a:xfrm>
        </p:grpSpPr>
        <p:sp>
          <p:nvSpPr>
            <p:cNvPr id="18" name="Freeform 18"/>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9" name="TextBox 19"/>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5</a:t>
              </a:r>
            </a:p>
          </p:txBody>
        </p:sp>
      </p:grpSp>
      <p:sp>
        <p:nvSpPr>
          <p:cNvPr id="21" name="AutoShape 21"/>
          <p:cNvSpPr/>
          <p:nvPr/>
        </p:nvSpPr>
        <p:spPr>
          <a:xfrm flipV="1">
            <a:off x="5840395" y="2756624"/>
            <a:ext cx="3128980" cy="252961"/>
          </a:xfrm>
          <a:prstGeom prst="line">
            <a:avLst/>
          </a:prstGeom>
          <a:ln w="57150" cap="flat">
            <a:solidFill>
              <a:srgbClr val="000000"/>
            </a:solidFill>
            <a:prstDash val="sysDot"/>
            <a:headEnd type="none" w="sm" len="sm"/>
            <a:tailEnd type="none" w="sm" len="sm"/>
          </a:ln>
        </p:spPr>
      </p:sp>
      <p:sp>
        <p:nvSpPr>
          <p:cNvPr id="22" name="AutoShape 22"/>
          <p:cNvSpPr/>
          <p:nvPr/>
        </p:nvSpPr>
        <p:spPr>
          <a:xfrm>
            <a:off x="5837944" y="4541638"/>
            <a:ext cx="3534549" cy="520593"/>
          </a:xfrm>
          <a:prstGeom prst="line">
            <a:avLst/>
          </a:prstGeom>
          <a:ln w="57150" cap="flat">
            <a:solidFill>
              <a:srgbClr val="222423"/>
            </a:solidFill>
            <a:prstDash val="sysDot"/>
            <a:headEnd type="none" w="sm" len="sm"/>
            <a:tailEnd type="none" w="sm" len="sm"/>
          </a:ln>
        </p:spPr>
      </p:sp>
      <p:sp>
        <p:nvSpPr>
          <p:cNvPr id="23" name="AutoShape 23"/>
          <p:cNvSpPr/>
          <p:nvPr/>
        </p:nvSpPr>
        <p:spPr>
          <a:xfrm flipH="1">
            <a:off x="13258798" y="4541638"/>
            <a:ext cx="1803293" cy="496772"/>
          </a:xfrm>
          <a:prstGeom prst="line">
            <a:avLst/>
          </a:prstGeom>
          <a:ln w="57150" cap="flat">
            <a:solidFill>
              <a:srgbClr val="000000"/>
            </a:solidFill>
            <a:prstDash val="sysDot"/>
            <a:headEnd type="none" w="sm" len="sm"/>
            <a:tailEnd type="none" w="sm" len="sm"/>
          </a:ln>
        </p:spPr>
      </p:sp>
      <p:sp>
        <p:nvSpPr>
          <p:cNvPr id="24" name="AutoShape 24"/>
          <p:cNvSpPr/>
          <p:nvPr/>
        </p:nvSpPr>
        <p:spPr>
          <a:xfrm>
            <a:off x="6063660" y="6535324"/>
            <a:ext cx="3461340" cy="1383572"/>
          </a:xfrm>
          <a:prstGeom prst="line">
            <a:avLst/>
          </a:prstGeom>
          <a:ln w="57150" cap="flat">
            <a:solidFill>
              <a:srgbClr val="000000"/>
            </a:solidFill>
            <a:prstDash val="sysDot"/>
            <a:headEnd type="none" w="sm" len="sm"/>
            <a:tailEnd type="none" w="sm" len="sm"/>
          </a:ln>
        </p:spPr>
      </p:sp>
      <p:sp>
        <p:nvSpPr>
          <p:cNvPr id="25" name="Freeform 25"/>
          <p:cNvSpPr/>
          <p:nvPr/>
        </p:nvSpPr>
        <p:spPr>
          <a:xfrm>
            <a:off x="16234069" y="501805"/>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3"/>
            <a:stretch>
              <a:fillRect/>
            </a:stretch>
          </a:blipFill>
        </p:spPr>
      </p:sp>
      <p:sp>
        <p:nvSpPr>
          <p:cNvPr id="26" name="TextBox 26"/>
          <p:cNvSpPr txBox="1"/>
          <p:nvPr/>
        </p:nvSpPr>
        <p:spPr>
          <a:xfrm>
            <a:off x="720988" y="232996"/>
            <a:ext cx="5265632" cy="1739900"/>
          </a:xfrm>
          <a:prstGeom prst="rect">
            <a:avLst/>
          </a:prstGeom>
        </p:spPr>
        <p:txBody>
          <a:bodyPr lIns="0" tIns="0" rIns="0" bIns="0" rtlCol="0" anchor="t">
            <a:spAutoFit/>
          </a:bodyPr>
          <a:lstStyle/>
          <a:p>
            <a:pPr algn="ctr">
              <a:lnSpc>
                <a:spcPts val="7000"/>
              </a:lnSpc>
              <a:spcBef>
                <a:spcPct val="0"/>
              </a:spcBef>
            </a:pPr>
            <a:r>
              <a:rPr lang="en-US" sz="5000" spc="25">
                <a:solidFill>
                  <a:srgbClr val="000000"/>
                </a:solidFill>
                <a:latin typeface="Paytone One"/>
                <a:ea typeface="Paytone One"/>
                <a:cs typeface="Paytone One"/>
                <a:sym typeface="Paytone One"/>
              </a:rPr>
              <a:t>Giao diện thông tin sản phẩm</a:t>
            </a:r>
          </a:p>
        </p:txBody>
      </p:sp>
      <p:sp>
        <p:nvSpPr>
          <p:cNvPr id="27" name="AutoShape 27"/>
          <p:cNvSpPr/>
          <p:nvPr/>
        </p:nvSpPr>
        <p:spPr>
          <a:xfrm>
            <a:off x="5837944" y="4541639"/>
            <a:ext cx="3687056" cy="1275731"/>
          </a:xfrm>
          <a:prstGeom prst="line">
            <a:avLst/>
          </a:prstGeom>
          <a:ln w="57150" cap="flat">
            <a:solidFill>
              <a:srgbClr val="222423"/>
            </a:solidFill>
            <a:prstDash val="sysDot"/>
            <a:headEnd type="none" w="sm" len="sm"/>
            <a:tailEnd type="none" w="sm" len="sm"/>
          </a:ln>
        </p:spPr>
      </p:sp>
      <p:sp>
        <p:nvSpPr>
          <p:cNvPr id="28" name="AutoShape 28"/>
          <p:cNvSpPr/>
          <p:nvPr/>
        </p:nvSpPr>
        <p:spPr>
          <a:xfrm>
            <a:off x="6198469" y="8737705"/>
            <a:ext cx="5891062" cy="323233"/>
          </a:xfrm>
          <a:prstGeom prst="line">
            <a:avLst/>
          </a:prstGeom>
          <a:ln w="57150" cap="flat">
            <a:solidFill>
              <a:srgbClr val="000000"/>
            </a:solidFill>
            <a:prstDash val="sysDot"/>
            <a:headEnd type="none" w="sm" len="sm"/>
            <a:tailEnd type="none" w="sm" len="sm"/>
          </a:ln>
        </p:spPr>
      </p:sp>
      <p:sp>
        <p:nvSpPr>
          <p:cNvPr id="29" name="AutoShape 29"/>
          <p:cNvSpPr/>
          <p:nvPr/>
        </p:nvSpPr>
        <p:spPr>
          <a:xfrm>
            <a:off x="6198470" y="8737705"/>
            <a:ext cx="3016706" cy="621451"/>
          </a:xfrm>
          <a:prstGeom prst="line">
            <a:avLst/>
          </a:prstGeom>
          <a:ln w="57150" cap="flat">
            <a:solidFill>
              <a:srgbClr val="000000"/>
            </a:solidFill>
            <a:prstDash val="sysDot"/>
            <a:headEnd type="none" w="sm" len="sm"/>
            <a:tailEnd type="none" w="sm" len="sm"/>
          </a:ln>
        </p:spPr>
      </p:sp>
      <p:sp>
        <p:nvSpPr>
          <p:cNvPr id="30" name="TextBox 30"/>
          <p:cNvSpPr txBox="1"/>
          <p:nvPr/>
        </p:nvSpPr>
        <p:spPr>
          <a:xfrm>
            <a:off x="1246015" y="2714310"/>
            <a:ext cx="3013025" cy="523875"/>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Francois One"/>
                <a:ea typeface="Francois One"/>
                <a:cs typeface="Francois One"/>
                <a:sym typeface="Francois One"/>
              </a:rPr>
              <a:t>Hình ảnh sản phẩm</a:t>
            </a:r>
          </a:p>
        </p:txBody>
      </p:sp>
      <p:sp>
        <p:nvSpPr>
          <p:cNvPr id="31" name="TextBox 31"/>
          <p:cNvSpPr txBox="1"/>
          <p:nvPr/>
        </p:nvSpPr>
        <p:spPr>
          <a:xfrm>
            <a:off x="1246015" y="3981135"/>
            <a:ext cx="3013025" cy="1057275"/>
          </a:xfrm>
          <a:prstGeom prst="rect">
            <a:avLst/>
          </a:prstGeom>
        </p:spPr>
        <p:txBody>
          <a:bodyPr lIns="0" tIns="0" rIns="0" bIns="0" rtlCol="0" anchor="t">
            <a:spAutoFit/>
          </a:bodyPr>
          <a:lstStyle/>
          <a:p>
            <a:pPr algn="ctr">
              <a:lnSpc>
                <a:spcPts val="4200"/>
              </a:lnSpc>
            </a:pPr>
            <a:r>
              <a:rPr lang="en-US" sz="3000">
                <a:solidFill>
                  <a:srgbClr val="000000"/>
                </a:solidFill>
                <a:latin typeface="Francois One"/>
                <a:ea typeface="Francois One"/>
                <a:cs typeface="Francois One"/>
                <a:sym typeface="Francois One"/>
              </a:rPr>
              <a:t>Tên và thông tin </a:t>
            </a:r>
          </a:p>
          <a:p>
            <a:pPr algn="ctr">
              <a:lnSpc>
                <a:spcPts val="4200"/>
              </a:lnSpc>
              <a:spcBef>
                <a:spcPct val="0"/>
              </a:spcBef>
            </a:pPr>
            <a:r>
              <a:rPr lang="en-US" sz="3000">
                <a:solidFill>
                  <a:srgbClr val="000000"/>
                </a:solidFill>
                <a:latin typeface="Francois One"/>
                <a:ea typeface="Francois One"/>
                <a:cs typeface="Francois One"/>
                <a:sym typeface="Francois One"/>
              </a:rPr>
              <a:t>chi tiết sản phẩm</a:t>
            </a:r>
          </a:p>
        </p:txBody>
      </p:sp>
      <p:sp>
        <p:nvSpPr>
          <p:cNvPr id="32" name="TextBox 32"/>
          <p:cNvSpPr txBox="1"/>
          <p:nvPr/>
        </p:nvSpPr>
        <p:spPr>
          <a:xfrm>
            <a:off x="1246015" y="5998643"/>
            <a:ext cx="3041600" cy="1057275"/>
          </a:xfrm>
          <a:prstGeom prst="rect">
            <a:avLst/>
          </a:prstGeom>
        </p:spPr>
        <p:txBody>
          <a:bodyPr lIns="0" tIns="0" rIns="0" bIns="0" rtlCol="0" anchor="t">
            <a:spAutoFit/>
          </a:bodyPr>
          <a:lstStyle/>
          <a:p>
            <a:pPr algn="ctr">
              <a:lnSpc>
                <a:spcPts val="4200"/>
              </a:lnSpc>
            </a:pPr>
            <a:r>
              <a:rPr lang="en-US" sz="3000">
                <a:solidFill>
                  <a:srgbClr val="000000"/>
                </a:solidFill>
                <a:latin typeface="Francois One"/>
                <a:ea typeface="Francois One"/>
                <a:cs typeface="Francois One"/>
                <a:sym typeface="Francois One"/>
              </a:rPr>
              <a:t>Số lượng sản phẩm</a:t>
            </a:r>
          </a:p>
          <a:p>
            <a:pPr algn="ctr">
              <a:lnSpc>
                <a:spcPts val="4200"/>
              </a:lnSpc>
              <a:spcBef>
                <a:spcPct val="0"/>
              </a:spcBef>
            </a:pPr>
            <a:r>
              <a:rPr lang="en-US" sz="3000">
                <a:solidFill>
                  <a:srgbClr val="000000"/>
                </a:solidFill>
                <a:latin typeface="Francois One"/>
                <a:ea typeface="Francois One"/>
                <a:cs typeface="Francois One"/>
                <a:sym typeface="Francois One"/>
              </a:rPr>
              <a:t> khi mua</a:t>
            </a:r>
          </a:p>
        </p:txBody>
      </p:sp>
      <p:sp>
        <p:nvSpPr>
          <p:cNvPr id="33" name="TextBox 33"/>
          <p:cNvSpPr txBox="1"/>
          <p:nvPr/>
        </p:nvSpPr>
        <p:spPr>
          <a:xfrm>
            <a:off x="1255094" y="8201025"/>
            <a:ext cx="3032522" cy="1057275"/>
          </a:xfrm>
          <a:prstGeom prst="rect">
            <a:avLst/>
          </a:prstGeom>
        </p:spPr>
        <p:txBody>
          <a:bodyPr lIns="0" tIns="0" rIns="0" bIns="0" rtlCol="0" anchor="t">
            <a:spAutoFit/>
          </a:bodyPr>
          <a:lstStyle/>
          <a:p>
            <a:pPr algn="ctr">
              <a:lnSpc>
                <a:spcPts val="4200"/>
              </a:lnSpc>
              <a:spcBef>
                <a:spcPct val="0"/>
              </a:spcBef>
            </a:pPr>
            <a:r>
              <a:rPr lang="en-US" sz="3000" dirty="0" err="1">
                <a:solidFill>
                  <a:srgbClr val="000000"/>
                </a:solidFill>
                <a:latin typeface="Francois One"/>
                <a:ea typeface="Francois One"/>
                <a:cs typeface="Francois One"/>
                <a:sym typeface="Francois One"/>
              </a:rPr>
              <a:t>Nút</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thêm</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giỏ</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hàng</a:t>
            </a:r>
            <a:r>
              <a:rPr lang="en-US" sz="3000" dirty="0">
                <a:solidFill>
                  <a:srgbClr val="000000"/>
                </a:solidFill>
                <a:latin typeface="Francois One"/>
                <a:ea typeface="Francois One"/>
                <a:cs typeface="Francois One"/>
                <a:sym typeface="Francois One"/>
              </a:rPr>
              <a:t> </a:t>
            </a:r>
          </a:p>
          <a:p>
            <a:pPr algn="ctr">
              <a:lnSpc>
                <a:spcPts val="4200"/>
              </a:lnSpc>
              <a:spcBef>
                <a:spcPct val="0"/>
              </a:spcBef>
            </a:pPr>
            <a:r>
              <a:rPr lang="en-US" sz="3000" dirty="0" err="1">
                <a:solidFill>
                  <a:srgbClr val="000000"/>
                </a:solidFill>
                <a:latin typeface="Francois One"/>
                <a:ea typeface="Francois One"/>
                <a:cs typeface="Francois One"/>
                <a:sym typeface="Francois One"/>
              </a:rPr>
              <a:t>và</a:t>
            </a:r>
            <a:r>
              <a:rPr lang="en-US" sz="3000" dirty="0">
                <a:solidFill>
                  <a:srgbClr val="000000"/>
                </a:solidFill>
                <a:latin typeface="Francois One"/>
                <a:ea typeface="Francois One"/>
                <a:cs typeface="Francois One"/>
                <a:sym typeface="Francois One"/>
              </a:rPr>
              <a:t> </a:t>
            </a:r>
            <a:r>
              <a:rPr lang="vi-VN" sz="3000" dirty="0">
                <a:solidFill>
                  <a:srgbClr val="000000"/>
                </a:solidFill>
                <a:latin typeface="Francois One"/>
                <a:ea typeface="Francois One"/>
                <a:cs typeface="Francois One"/>
                <a:sym typeface="Francois One"/>
              </a:rPr>
              <a:t>Đăt</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hàng</a:t>
            </a:r>
            <a:endParaRPr lang="en-US" sz="3000" dirty="0">
              <a:solidFill>
                <a:srgbClr val="000000"/>
              </a:solidFill>
              <a:latin typeface="Francois One"/>
              <a:ea typeface="Francois One"/>
              <a:cs typeface="Francois One"/>
              <a:sym typeface="Francois One"/>
            </a:endParaRPr>
          </a:p>
        </p:txBody>
      </p:sp>
      <p:sp>
        <p:nvSpPr>
          <p:cNvPr id="34" name="TextBox 34"/>
          <p:cNvSpPr txBox="1"/>
          <p:nvPr/>
        </p:nvSpPr>
        <p:spPr>
          <a:xfrm>
            <a:off x="14139276" y="5651935"/>
            <a:ext cx="3659237" cy="523875"/>
          </a:xfrm>
          <a:prstGeom prst="rect">
            <a:avLst/>
          </a:prstGeom>
        </p:spPr>
        <p:txBody>
          <a:bodyPr lIns="0" tIns="0" rIns="0" bIns="0" rtlCol="0" anchor="t">
            <a:spAutoFit/>
          </a:bodyPr>
          <a:lstStyle/>
          <a:p>
            <a:pPr algn="ctr">
              <a:lnSpc>
                <a:spcPts val="4200"/>
              </a:lnSpc>
              <a:spcBef>
                <a:spcPct val="0"/>
              </a:spcBef>
            </a:pPr>
            <a:r>
              <a:rPr lang="en-US" sz="3000" dirty="0" err="1">
                <a:solidFill>
                  <a:srgbClr val="000000"/>
                </a:solidFill>
                <a:latin typeface="Francois One"/>
                <a:ea typeface="Francois One"/>
                <a:cs typeface="Francois One"/>
                <a:sym typeface="Francois One"/>
              </a:rPr>
              <a:t>Nút</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thêm</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vào</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yêu</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thích</a:t>
            </a:r>
            <a:endParaRPr lang="en-US" sz="3000" dirty="0">
              <a:solidFill>
                <a:srgbClr val="000000"/>
              </a:solidFill>
              <a:latin typeface="Francois One"/>
              <a:ea typeface="Francois One"/>
              <a:cs typeface="Francois One"/>
              <a:sym typeface="Francois One"/>
            </a:endParaRP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4193864644"/>
              </p:ext>
            </p:extLst>
          </p:nvPr>
        </p:nvGraphicFramePr>
        <p:xfrm>
          <a:off x="8629650" y="1559151"/>
          <a:ext cx="8601075" cy="6613784"/>
        </p:xfrm>
        <a:graphic>
          <a:graphicData uri="http://schemas.openxmlformats.org/drawingml/2006/table">
            <a:tbl>
              <a:tblPr/>
              <a:tblGrid>
                <a:gridCol w="2727170">
                  <a:extLst>
                    <a:ext uri="{9D8B030D-6E8A-4147-A177-3AD203B41FA5}">
                      <a16:colId xmlns:a16="http://schemas.microsoft.com/office/drawing/2014/main" val="20000"/>
                    </a:ext>
                  </a:extLst>
                </a:gridCol>
                <a:gridCol w="5873905">
                  <a:extLst>
                    <a:ext uri="{9D8B030D-6E8A-4147-A177-3AD203B41FA5}">
                      <a16:colId xmlns:a16="http://schemas.microsoft.com/office/drawing/2014/main" val="20001"/>
                    </a:ext>
                  </a:extLst>
                </a:gridCol>
              </a:tblGrid>
              <a:tr h="1653446">
                <a:tc>
                  <a:txBody>
                    <a:bodyPr/>
                    <a:lstStyle/>
                    <a:p>
                      <a:pPr algn="l">
                        <a:lnSpc>
                          <a:spcPts val="4900"/>
                        </a:lnSpc>
                        <a:defRPr/>
                      </a:pPr>
                      <a:r>
                        <a:rPr lang="en-US" sz="3500" b="1">
                          <a:solidFill>
                            <a:srgbClr val="1836B2"/>
                          </a:solidFill>
                          <a:latin typeface="Cabin Bold"/>
                          <a:ea typeface="Cabin Bold"/>
                          <a:cs typeface="Cabin Bold"/>
                          <a:sym typeface="Cabin Bold"/>
                        </a:rPr>
                        <a:t>Phần 1:</a:t>
                      </a:r>
                      <a:endParaRPr lang="en-US" sz="1100"/>
                    </a:p>
                  </a:txBody>
                  <a:tcPr marL="190500" marR="190500" marT="190500" marB="190500" anchor="ctr">
                    <a:lnL w="0" cap="flat" cmpd="sng" algn="ctr">
                      <a:solidFill>
                        <a:srgbClr val="86C7ED"/>
                      </a:solidFill>
                      <a:prstDash val="solid"/>
                      <a:round/>
                      <a:headEnd type="none" w="med" len="med"/>
                      <a:tailEnd type="none" w="med" len="med"/>
                    </a:lnL>
                    <a:lnR w="0" cap="flat" cmpd="sng" algn="ctr">
                      <a:solidFill>
                        <a:srgbClr val="86C7ED"/>
                      </a:solidFill>
                      <a:prstDash val="solid"/>
                      <a:round/>
                      <a:headEnd type="none" w="med" len="med"/>
                      <a:tailEnd type="none" w="med" len="med"/>
                    </a:lnR>
                    <a:lnT w="0" cap="flat" cmpd="sng" algn="ctr">
                      <a:solidFill>
                        <a:srgbClr val="86C7ED"/>
                      </a:solidFill>
                      <a:prstDash val="solid"/>
                      <a:round/>
                      <a:headEnd type="none" w="med" len="med"/>
                      <a:tailEnd type="none" w="med" len="med"/>
                    </a:lnT>
                    <a:lnB w="57150" cap="flat" cmpd="sng" algn="ctr">
                      <a:solidFill>
                        <a:srgbClr val="86C7ED"/>
                      </a:solidFill>
                      <a:prstDash val="solid"/>
                      <a:round/>
                      <a:headEnd type="none" w="med" len="med"/>
                      <a:tailEnd type="none" w="med" len="med"/>
                    </a:lnB>
                  </a:tcPr>
                </a:tc>
                <a:tc>
                  <a:txBody>
                    <a:bodyPr/>
                    <a:lstStyle/>
                    <a:p>
                      <a:pPr algn="l">
                        <a:lnSpc>
                          <a:spcPts val="4200"/>
                        </a:lnSpc>
                        <a:defRPr/>
                      </a:pPr>
                      <a:r>
                        <a:rPr lang="en-US" sz="3000">
                          <a:solidFill>
                            <a:srgbClr val="000000"/>
                          </a:solidFill>
                          <a:latin typeface="Cabin"/>
                          <a:ea typeface="Cabin"/>
                          <a:cs typeface="Cabin"/>
                          <a:sym typeface="Cabin"/>
                        </a:rPr>
                        <a:t>Tổng quan về đề tài</a:t>
                      </a:r>
                      <a:endParaRPr lang="en-US" sz="1100"/>
                    </a:p>
                  </a:txBody>
                  <a:tcPr marL="190500" marR="190500" marT="190500" marB="190500" anchor="ctr">
                    <a:lnL w="0" cap="flat" cmpd="sng" algn="ctr">
                      <a:solidFill>
                        <a:srgbClr val="86C7ED"/>
                      </a:solidFill>
                      <a:prstDash val="solid"/>
                      <a:round/>
                      <a:headEnd type="none" w="med" len="med"/>
                      <a:tailEnd type="none" w="med" len="med"/>
                    </a:lnL>
                    <a:lnR w="0" cap="flat" cmpd="sng" algn="ctr">
                      <a:solidFill>
                        <a:srgbClr val="86C7ED"/>
                      </a:solidFill>
                      <a:prstDash val="solid"/>
                      <a:round/>
                      <a:headEnd type="none" w="med" len="med"/>
                      <a:tailEnd type="none" w="med" len="med"/>
                    </a:lnR>
                    <a:lnT w="0" cap="flat" cmpd="sng" algn="ctr">
                      <a:solidFill>
                        <a:srgbClr val="86C7ED"/>
                      </a:solidFill>
                      <a:prstDash val="solid"/>
                      <a:round/>
                      <a:headEnd type="none" w="med" len="med"/>
                      <a:tailEnd type="none" w="med" len="med"/>
                    </a:lnT>
                    <a:lnB w="57150" cap="flat" cmpd="sng" algn="ctr">
                      <a:solidFill>
                        <a:srgbClr val="86C7ED"/>
                      </a:solidFill>
                      <a:prstDash val="solid"/>
                      <a:round/>
                      <a:headEnd type="none" w="med" len="med"/>
                      <a:tailEnd type="none" w="med" len="med"/>
                    </a:lnB>
                  </a:tcPr>
                </a:tc>
                <a:extLst>
                  <a:ext uri="{0D108BD9-81ED-4DB2-BD59-A6C34878D82A}">
                    <a16:rowId xmlns:a16="http://schemas.microsoft.com/office/drawing/2014/main" val="10000"/>
                  </a:ext>
                </a:extLst>
              </a:tr>
              <a:tr h="1653446">
                <a:tc>
                  <a:txBody>
                    <a:bodyPr/>
                    <a:lstStyle/>
                    <a:p>
                      <a:pPr algn="l">
                        <a:lnSpc>
                          <a:spcPts val="4900"/>
                        </a:lnSpc>
                        <a:defRPr/>
                      </a:pPr>
                      <a:r>
                        <a:rPr lang="en-US" sz="3500" b="1">
                          <a:solidFill>
                            <a:srgbClr val="1836B2"/>
                          </a:solidFill>
                          <a:latin typeface="Cabin Semi-Bold"/>
                          <a:ea typeface="Cabin Semi-Bold"/>
                          <a:cs typeface="Cabin Semi-Bold"/>
                          <a:sym typeface="Cabin Semi-Bold"/>
                        </a:rPr>
                        <a:t>Phần 2:</a:t>
                      </a:r>
                      <a:endParaRPr lang="en-US" sz="1100"/>
                    </a:p>
                  </a:txBody>
                  <a:tcPr marL="190500" marR="190500" marT="190500" marB="190500" anchor="ctr">
                    <a:lnL w="0" cap="flat" cmpd="sng" algn="ctr">
                      <a:solidFill>
                        <a:srgbClr val="86C7ED"/>
                      </a:solidFill>
                      <a:prstDash val="solid"/>
                      <a:round/>
                      <a:headEnd type="none" w="med" len="med"/>
                      <a:tailEnd type="none" w="med" len="med"/>
                    </a:lnL>
                    <a:lnR w="0" cap="flat" cmpd="sng" algn="ctr">
                      <a:solidFill>
                        <a:srgbClr val="86C7ED"/>
                      </a:solidFill>
                      <a:prstDash val="solid"/>
                      <a:round/>
                      <a:headEnd type="none" w="med" len="med"/>
                      <a:tailEnd type="none" w="med" len="med"/>
                    </a:lnR>
                    <a:lnT w="57150" cap="flat" cmpd="sng" algn="ctr">
                      <a:solidFill>
                        <a:srgbClr val="86C7ED"/>
                      </a:solidFill>
                      <a:prstDash val="solid"/>
                      <a:round/>
                      <a:headEnd type="none" w="med" len="med"/>
                      <a:tailEnd type="none" w="med" len="med"/>
                    </a:lnT>
                    <a:lnB w="57150" cap="flat" cmpd="sng" algn="ctr">
                      <a:solidFill>
                        <a:srgbClr val="86C7ED"/>
                      </a:solidFill>
                      <a:prstDash val="solid"/>
                      <a:round/>
                      <a:headEnd type="none" w="med" len="med"/>
                      <a:tailEnd type="none" w="med" len="med"/>
                    </a:lnB>
                  </a:tcPr>
                </a:tc>
                <a:tc>
                  <a:txBody>
                    <a:bodyPr/>
                    <a:lstStyle/>
                    <a:p>
                      <a:pPr algn="l">
                        <a:lnSpc>
                          <a:spcPts val="4200"/>
                        </a:lnSpc>
                        <a:defRPr/>
                      </a:pPr>
                      <a:r>
                        <a:rPr lang="vi-VN" sz="3000" dirty="0">
                          <a:solidFill>
                            <a:srgbClr val="000000"/>
                          </a:solidFill>
                          <a:latin typeface="Cabin"/>
                          <a:sym typeface="Cabin"/>
                        </a:rPr>
                        <a:t>Phân tích và triển khai hệ thống</a:t>
                      </a:r>
                      <a:endParaRPr lang="en-US" sz="1100" dirty="0"/>
                    </a:p>
                  </a:txBody>
                  <a:tcPr marL="190500" marR="190500" marT="190500" marB="190500" anchor="ctr">
                    <a:lnL w="0" cap="flat" cmpd="sng" algn="ctr">
                      <a:solidFill>
                        <a:srgbClr val="86C7ED"/>
                      </a:solidFill>
                      <a:prstDash val="solid"/>
                      <a:round/>
                      <a:headEnd type="none" w="med" len="med"/>
                      <a:tailEnd type="none" w="med" len="med"/>
                    </a:lnL>
                    <a:lnR w="0" cap="flat" cmpd="sng" algn="ctr">
                      <a:solidFill>
                        <a:srgbClr val="86C7ED"/>
                      </a:solidFill>
                      <a:prstDash val="solid"/>
                      <a:round/>
                      <a:headEnd type="none" w="med" len="med"/>
                      <a:tailEnd type="none" w="med" len="med"/>
                    </a:lnR>
                    <a:lnT w="57150" cap="flat" cmpd="sng" algn="ctr">
                      <a:solidFill>
                        <a:srgbClr val="86C7ED"/>
                      </a:solidFill>
                      <a:prstDash val="solid"/>
                      <a:round/>
                      <a:headEnd type="none" w="med" len="med"/>
                      <a:tailEnd type="none" w="med" len="med"/>
                    </a:lnT>
                    <a:lnB w="57150" cap="flat" cmpd="sng" algn="ctr">
                      <a:solidFill>
                        <a:srgbClr val="86C7ED"/>
                      </a:solidFill>
                      <a:prstDash val="solid"/>
                      <a:round/>
                      <a:headEnd type="none" w="med" len="med"/>
                      <a:tailEnd type="none" w="med" len="med"/>
                    </a:lnB>
                  </a:tcPr>
                </a:tc>
                <a:extLst>
                  <a:ext uri="{0D108BD9-81ED-4DB2-BD59-A6C34878D82A}">
                    <a16:rowId xmlns:a16="http://schemas.microsoft.com/office/drawing/2014/main" val="10001"/>
                  </a:ext>
                </a:extLst>
              </a:tr>
              <a:tr h="1653446">
                <a:tc>
                  <a:txBody>
                    <a:bodyPr/>
                    <a:lstStyle/>
                    <a:p>
                      <a:pPr algn="l">
                        <a:lnSpc>
                          <a:spcPts val="4900"/>
                        </a:lnSpc>
                        <a:defRPr/>
                      </a:pPr>
                      <a:r>
                        <a:rPr lang="en-US" sz="3500" b="1">
                          <a:solidFill>
                            <a:srgbClr val="1836B2"/>
                          </a:solidFill>
                          <a:latin typeface="Cabin Semi-Bold"/>
                          <a:ea typeface="Cabin Semi-Bold"/>
                          <a:cs typeface="Cabin Semi-Bold"/>
                          <a:sym typeface="Cabin Semi-Bold"/>
                        </a:rPr>
                        <a:t>Phần 3:</a:t>
                      </a:r>
                      <a:endParaRPr lang="en-US" sz="1100"/>
                    </a:p>
                  </a:txBody>
                  <a:tcPr marL="190500" marR="190500" marT="190500" marB="190500" anchor="ctr">
                    <a:lnL w="0" cap="flat" cmpd="sng" algn="ctr">
                      <a:solidFill>
                        <a:srgbClr val="86C7ED"/>
                      </a:solidFill>
                      <a:prstDash val="solid"/>
                      <a:round/>
                      <a:headEnd type="none" w="med" len="med"/>
                      <a:tailEnd type="none" w="med" len="med"/>
                    </a:lnL>
                    <a:lnR w="0" cap="flat" cmpd="sng" algn="ctr">
                      <a:solidFill>
                        <a:srgbClr val="86C7ED"/>
                      </a:solidFill>
                      <a:prstDash val="solid"/>
                      <a:round/>
                      <a:headEnd type="none" w="med" len="med"/>
                      <a:tailEnd type="none" w="med" len="med"/>
                    </a:lnR>
                    <a:lnT w="57150" cap="flat" cmpd="sng" algn="ctr">
                      <a:solidFill>
                        <a:srgbClr val="86C7ED"/>
                      </a:solidFill>
                      <a:prstDash val="solid"/>
                      <a:round/>
                      <a:headEnd type="none" w="med" len="med"/>
                      <a:tailEnd type="none" w="med" len="med"/>
                    </a:lnT>
                    <a:lnB w="57150" cap="flat" cmpd="sng" algn="ctr">
                      <a:solidFill>
                        <a:srgbClr val="86C7ED"/>
                      </a:solidFill>
                      <a:prstDash val="solid"/>
                      <a:round/>
                      <a:headEnd type="none" w="med" len="med"/>
                      <a:tailEnd type="none" w="med" len="med"/>
                    </a:lnB>
                  </a:tcPr>
                </a:tc>
                <a:tc>
                  <a:txBody>
                    <a:bodyPr/>
                    <a:lstStyle/>
                    <a:p>
                      <a:pPr algn="l">
                        <a:lnSpc>
                          <a:spcPts val="4200"/>
                        </a:lnSpc>
                        <a:defRPr/>
                      </a:pPr>
                      <a:r>
                        <a:rPr lang="vi-VN" sz="3000" dirty="0">
                          <a:solidFill>
                            <a:srgbClr val="000000"/>
                          </a:solidFill>
                          <a:latin typeface="Cabin"/>
                          <a:sym typeface="Cabin"/>
                        </a:rPr>
                        <a:t>Demo sản phẩm</a:t>
                      </a:r>
                      <a:endParaRPr lang="en-US" sz="1100" dirty="0"/>
                    </a:p>
                  </a:txBody>
                  <a:tcPr marL="190500" marR="190500" marT="190500" marB="190500" anchor="ctr">
                    <a:lnL w="0" cap="flat" cmpd="sng" algn="ctr">
                      <a:solidFill>
                        <a:srgbClr val="86C7ED"/>
                      </a:solidFill>
                      <a:prstDash val="solid"/>
                      <a:round/>
                      <a:headEnd type="none" w="med" len="med"/>
                      <a:tailEnd type="none" w="med" len="med"/>
                    </a:lnL>
                    <a:lnR w="0" cap="flat" cmpd="sng" algn="ctr">
                      <a:solidFill>
                        <a:srgbClr val="86C7ED"/>
                      </a:solidFill>
                      <a:prstDash val="solid"/>
                      <a:round/>
                      <a:headEnd type="none" w="med" len="med"/>
                      <a:tailEnd type="none" w="med" len="med"/>
                    </a:lnR>
                    <a:lnT w="57150" cap="flat" cmpd="sng" algn="ctr">
                      <a:solidFill>
                        <a:srgbClr val="86C7ED"/>
                      </a:solidFill>
                      <a:prstDash val="solid"/>
                      <a:round/>
                      <a:headEnd type="none" w="med" len="med"/>
                      <a:tailEnd type="none" w="med" len="med"/>
                    </a:lnT>
                    <a:lnB w="57150" cap="flat" cmpd="sng" algn="ctr">
                      <a:solidFill>
                        <a:srgbClr val="86C7ED"/>
                      </a:solidFill>
                      <a:prstDash val="solid"/>
                      <a:round/>
                      <a:headEnd type="none" w="med" len="med"/>
                      <a:tailEnd type="none" w="med" len="med"/>
                    </a:lnB>
                  </a:tcPr>
                </a:tc>
                <a:extLst>
                  <a:ext uri="{0D108BD9-81ED-4DB2-BD59-A6C34878D82A}">
                    <a16:rowId xmlns:a16="http://schemas.microsoft.com/office/drawing/2014/main" val="10002"/>
                  </a:ext>
                </a:extLst>
              </a:tr>
              <a:tr h="1653446">
                <a:tc>
                  <a:txBody>
                    <a:bodyPr/>
                    <a:lstStyle/>
                    <a:p>
                      <a:pPr algn="l">
                        <a:lnSpc>
                          <a:spcPts val="4900"/>
                        </a:lnSpc>
                        <a:defRPr/>
                      </a:pPr>
                      <a:r>
                        <a:rPr lang="en-US" sz="3500" b="1">
                          <a:solidFill>
                            <a:srgbClr val="1836B2"/>
                          </a:solidFill>
                          <a:latin typeface="Cabin Semi-Bold"/>
                          <a:ea typeface="Cabin Semi-Bold"/>
                          <a:cs typeface="Cabin Semi-Bold"/>
                          <a:sym typeface="Cabin Semi-Bold"/>
                        </a:rPr>
                        <a:t>Phần 4:</a:t>
                      </a:r>
                      <a:endParaRPr lang="en-US" sz="1100"/>
                    </a:p>
                  </a:txBody>
                  <a:tcPr marL="190500" marR="190500" marT="190500" marB="190500" anchor="ctr">
                    <a:lnL w="0" cap="flat" cmpd="sng" algn="ctr">
                      <a:solidFill>
                        <a:srgbClr val="86C7ED"/>
                      </a:solidFill>
                      <a:prstDash val="solid"/>
                      <a:round/>
                      <a:headEnd type="none" w="med" len="med"/>
                      <a:tailEnd type="none" w="med" len="med"/>
                    </a:lnL>
                    <a:lnR w="0" cap="flat" cmpd="sng" algn="ctr">
                      <a:solidFill>
                        <a:srgbClr val="86C7ED"/>
                      </a:solidFill>
                      <a:prstDash val="solid"/>
                      <a:round/>
                      <a:headEnd type="none" w="med" len="med"/>
                      <a:tailEnd type="none" w="med" len="med"/>
                    </a:lnR>
                    <a:lnT w="57150" cap="flat" cmpd="sng" algn="ctr">
                      <a:solidFill>
                        <a:srgbClr val="86C7ED"/>
                      </a:solidFill>
                      <a:prstDash val="solid"/>
                      <a:round/>
                      <a:headEnd type="none" w="med" len="med"/>
                      <a:tailEnd type="none" w="med" len="med"/>
                    </a:lnT>
                    <a:lnB w="0" cap="flat" cmpd="sng" algn="ctr">
                      <a:solidFill>
                        <a:srgbClr val="86C7ED"/>
                      </a:solidFill>
                      <a:prstDash val="solid"/>
                      <a:round/>
                      <a:headEnd type="none" w="med" len="med"/>
                      <a:tailEnd type="none" w="med" len="med"/>
                    </a:lnB>
                  </a:tcPr>
                </a:tc>
                <a:tc>
                  <a:txBody>
                    <a:bodyPr/>
                    <a:lstStyle/>
                    <a:p>
                      <a:pPr algn="l">
                        <a:lnSpc>
                          <a:spcPts val="4200"/>
                        </a:lnSpc>
                        <a:defRPr/>
                      </a:pPr>
                      <a:r>
                        <a:rPr lang="en-US" sz="3000" dirty="0">
                          <a:solidFill>
                            <a:srgbClr val="000000"/>
                          </a:solidFill>
                          <a:latin typeface="Cabin"/>
                          <a:ea typeface="Cabin"/>
                          <a:cs typeface="Cabin"/>
                          <a:sym typeface="Cabin"/>
                        </a:rPr>
                        <a:t>Kết </a:t>
                      </a:r>
                      <a:r>
                        <a:rPr lang="en-US" sz="3000" dirty="0" err="1">
                          <a:solidFill>
                            <a:srgbClr val="000000"/>
                          </a:solidFill>
                          <a:latin typeface="Cabin"/>
                          <a:ea typeface="Cabin"/>
                          <a:cs typeface="Cabin"/>
                          <a:sym typeface="Cabin"/>
                        </a:rPr>
                        <a:t>luận</a:t>
                      </a:r>
                      <a:endParaRPr lang="en-US" sz="1100" dirty="0"/>
                    </a:p>
                  </a:txBody>
                  <a:tcPr marL="190500" marR="190500" marT="190500" marB="190500" anchor="ctr">
                    <a:lnL w="0" cap="flat" cmpd="sng" algn="ctr">
                      <a:solidFill>
                        <a:srgbClr val="86C7ED"/>
                      </a:solidFill>
                      <a:prstDash val="solid"/>
                      <a:round/>
                      <a:headEnd type="none" w="med" len="med"/>
                      <a:tailEnd type="none" w="med" len="med"/>
                    </a:lnL>
                    <a:lnR w="0" cap="flat" cmpd="sng" algn="ctr">
                      <a:solidFill>
                        <a:srgbClr val="86C7ED"/>
                      </a:solidFill>
                      <a:prstDash val="solid"/>
                      <a:round/>
                      <a:headEnd type="none" w="med" len="med"/>
                      <a:tailEnd type="none" w="med" len="med"/>
                    </a:lnR>
                    <a:lnT w="57150" cap="flat" cmpd="sng" algn="ctr">
                      <a:solidFill>
                        <a:srgbClr val="86C7ED"/>
                      </a:solidFill>
                      <a:prstDash val="solid"/>
                      <a:round/>
                      <a:headEnd type="none" w="med" len="med"/>
                      <a:tailEnd type="none" w="med" len="med"/>
                    </a:lnT>
                    <a:lnB w="0" cap="flat" cmpd="sng" algn="ctr">
                      <a:solidFill>
                        <a:srgbClr val="86C7ED"/>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pSp>
        <p:nvGrpSpPr>
          <p:cNvPr id="3" name="Group 3"/>
          <p:cNvGrpSpPr/>
          <p:nvPr/>
        </p:nvGrpSpPr>
        <p:grpSpPr>
          <a:xfrm>
            <a:off x="-381000" y="9592074"/>
            <a:ext cx="19049999" cy="2658733"/>
            <a:chOff x="0" y="0"/>
            <a:chExt cx="4563075" cy="688299"/>
          </a:xfrm>
        </p:grpSpPr>
        <p:sp>
          <p:nvSpPr>
            <p:cNvPr id="4" name="Freeform 4"/>
            <p:cNvSpPr/>
            <p:nvPr/>
          </p:nvSpPr>
          <p:spPr>
            <a:xfrm>
              <a:off x="0" y="0"/>
              <a:ext cx="4563075" cy="688299"/>
            </a:xfrm>
            <a:custGeom>
              <a:avLst/>
              <a:gdLst/>
              <a:ahLst/>
              <a:cxnLst/>
              <a:rect l="l" t="t" r="r" b="b"/>
              <a:pathLst>
                <a:path w="4563075" h="688299">
                  <a:moveTo>
                    <a:pt x="4563075" y="344149"/>
                  </a:moveTo>
                  <a:lnTo>
                    <a:pt x="4359875" y="688299"/>
                  </a:lnTo>
                  <a:lnTo>
                    <a:pt x="203200" y="688299"/>
                  </a:lnTo>
                  <a:lnTo>
                    <a:pt x="0" y="344149"/>
                  </a:lnTo>
                  <a:lnTo>
                    <a:pt x="203200" y="0"/>
                  </a:lnTo>
                  <a:lnTo>
                    <a:pt x="4359875" y="0"/>
                  </a:lnTo>
                  <a:lnTo>
                    <a:pt x="4563075" y="344149"/>
                  </a:lnTo>
                  <a:close/>
                </a:path>
              </a:pathLst>
            </a:custGeom>
            <a:solidFill>
              <a:srgbClr val="A066CB"/>
            </a:solidFill>
          </p:spPr>
        </p:sp>
        <p:sp>
          <p:nvSpPr>
            <p:cNvPr id="5" name="TextBox 5"/>
            <p:cNvSpPr txBox="1"/>
            <p:nvPr/>
          </p:nvSpPr>
          <p:spPr>
            <a:xfrm>
              <a:off x="114300" y="-66675"/>
              <a:ext cx="4334475" cy="754974"/>
            </a:xfrm>
            <a:prstGeom prst="rect">
              <a:avLst/>
            </a:prstGeom>
          </p:spPr>
          <p:txBody>
            <a:bodyPr lIns="50800" tIns="50800" rIns="50800" bIns="50800" rtlCol="0" anchor="ctr"/>
            <a:lstStyle/>
            <a:p>
              <a:pPr algn="ctr">
                <a:lnSpc>
                  <a:spcPts val="4200"/>
                </a:lnSpc>
              </a:pPr>
              <a:endParaRPr/>
            </a:p>
          </p:txBody>
        </p:sp>
      </p:grpSp>
      <p:sp>
        <p:nvSpPr>
          <p:cNvPr id="6" name="Freeform 6"/>
          <p:cNvSpPr/>
          <p:nvPr/>
        </p:nvSpPr>
        <p:spPr>
          <a:xfrm>
            <a:off x="1028700" y="794352"/>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sp>
        <p:nvSpPr>
          <p:cNvPr id="7" name="TextBox 7"/>
          <p:cNvSpPr txBox="1"/>
          <p:nvPr/>
        </p:nvSpPr>
        <p:spPr>
          <a:xfrm>
            <a:off x="1028700" y="2814199"/>
            <a:ext cx="4000500" cy="2051844"/>
          </a:xfrm>
          <a:prstGeom prst="rect">
            <a:avLst/>
          </a:prstGeom>
        </p:spPr>
        <p:txBody>
          <a:bodyPr wrap="square" lIns="0" tIns="0" rIns="0" bIns="0" rtlCol="0" anchor="t">
            <a:spAutoFit/>
          </a:bodyPr>
          <a:lstStyle/>
          <a:p>
            <a:pPr algn="l">
              <a:lnSpc>
                <a:spcPts val="8029"/>
              </a:lnSpc>
            </a:pPr>
            <a:r>
              <a:rPr lang="vi-VN" sz="7299" b="1" dirty="0">
                <a:solidFill>
                  <a:srgbClr val="1836B2"/>
                </a:solidFill>
                <a:latin typeface="Cabin Semi-Bold"/>
                <a:ea typeface="Cabin Semi-Bold"/>
                <a:cs typeface="Cabin Semi-Bold"/>
                <a:sym typeface="Cabin Semi-Bold"/>
              </a:rPr>
              <a:t>Nội dung trình bày</a:t>
            </a:r>
            <a:endParaRPr lang="en-US" sz="7299" b="1" dirty="0">
              <a:solidFill>
                <a:srgbClr val="1836B2"/>
              </a:solidFill>
              <a:latin typeface="Cabin Semi-Bold"/>
              <a:ea typeface="Cabin Semi-Bold"/>
              <a:cs typeface="Cabin Semi-Bold"/>
              <a:sym typeface="Cabin Semi-Bold"/>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a:extLst>
              <a:ext uri="{FF2B5EF4-FFF2-40B4-BE49-F238E27FC236}">
                <a16:creationId xmlns:a16="http://schemas.microsoft.com/office/drawing/2014/main" id="{8DA87F73-2787-4666-AEAB-C3F51BF7C9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3071" y="379932"/>
            <a:ext cx="4621858" cy="9487967"/>
          </a:xfrm>
          <a:prstGeom prst="rect">
            <a:avLst/>
          </a:prstGeom>
        </p:spPr>
      </p:pic>
      <p:grpSp>
        <p:nvGrpSpPr>
          <p:cNvPr id="2" name="Group 2"/>
          <p:cNvGrpSpPr/>
          <p:nvPr/>
        </p:nvGrpSpPr>
        <p:grpSpPr>
          <a:xfrm>
            <a:off x="11454452" y="27624"/>
            <a:ext cx="9241859" cy="2245895"/>
            <a:chOff x="0" y="0"/>
            <a:chExt cx="1475624" cy="358596"/>
          </a:xfrm>
        </p:grpSpPr>
        <p:sp>
          <p:nvSpPr>
            <p:cNvPr id="3" name="Freeform 3"/>
            <p:cNvSpPr/>
            <p:nvPr/>
          </p:nvSpPr>
          <p:spPr>
            <a:xfrm>
              <a:off x="0" y="0"/>
              <a:ext cx="1475624" cy="358596"/>
            </a:xfrm>
            <a:custGeom>
              <a:avLst/>
              <a:gdLst/>
              <a:ahLst/>
              <a:cxnLst/>
              <a:rect l="l" t="t" r="r" b="b"/>
              <a:pathLst>
                <a:path w="1475624" h="358596">
                  <a:moveTo>
                    <a:pt x="203200" y="0"/>
                  </a:moveTo>
                  <a:lnTo>
                    <a:pt x="1475624" y="0"/>
                  </a:lnTo>
                  <a:lnTo>
                    <a:pt x="1272424" y="358596"/>
                  </a:lnTo>
                  <a:lnTo>
                    <a:pt x="0" y="358596"/>
                  </a:lnTo>
                  <a:lnTo>
                    <a:pt x="203200" y="0"/>
                  </a:lnTo>
                  <a:close/>
                </a:path>
              </a:pathLst>
            </a:custGeom>
            <a:solidFill>
              <a:srgbClr val="A066CB"/>
            </a:solidFill>
          </p:spPr>
        </p:sp>
        <p:sp>
          <p:nvSpPr>
            <p:cNvPr id="4" name="TextBox 4"/>
            <p:cNvSpPr txBox="1"/>
            <p:nvPr/>
          </p:nvSpPr>
          <p:spPr>
            <a:xfrm>
              <a:off x="101600" y="-28575"/>
              <a:ext cx="1272424" cy="387171"/>
            </a:xfrm>
            <a:prstGeom prst="rect">
              <a:avLst/>
            </a:prstGeom>
          </p:spPr>
          <p:txBody>
            <a:bodyPr lIns="50800" tIns="50800" rIns="50800" bIns="50800" rtlCol="0" anchor="ctr"/>
            <a:lstStyle/>
            <a:p>
              <a:pPr algn="ctr">
                <a:lnSpc>
                  <a:spcPts val="2380"/>
                </a:lnSpc>
              </a:pPr>
              <a:endParaRPr/>
            </a:p>
          </p:txBody>
        </p:sp>
      </p:grpSp>
      <p:grpSp>
        <p:nvGrpSpPr>
          <p:cNvPr id="5" name="Group 5"/>
          <p:cNvGrpSpPr/>
          <p:nvPr/>
        </p:nvGrpSpPr>
        <p:grpSpPr>
          <a:xfrm>
            <a:off x="3175876" y="2273519"/>
            <a:ext cx="1214315" cy="1041186"/>
            <a:chOff x="0" y="0"/>
            <a:chExt cx="802749" cy="688299"/>
          </a:xfrm>
        </p:grpSpPr>
        <p:sp>
          <p:nvSpPr>
            <p:cNvPr id="6" name="Freeform 6"/>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7" name="TextBox 7"/>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1</a:t>
              </a:r>
            </a:p>
          </p:txBody>
        </p:sp>
      </p:grpSp>
      <p:grpSp>
        <p:nvGrpSpPr>
          <p:cNvPr id="8" name="Group 8"/>
          <p:cNvGrpSpPr/>
          <p:nvPr/>
        </p:nvGrpSpPr>
        <p:grpSpPr>
          <a:xfrm>
            <a:off x="3175876" y="3810321"/>
            <a:ext cx="1214315" cy="1041186"/>
            <a:chOff x="0" y="0"/>
            <a:chExt cx="802749" cy="688299"/>
          </a:xfrm>
        </p:grpSpPr>
        <p:sp>
          <p:nvSpPr>
            <p:cNvPr id="9" name="Freeform 9"/>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0" name="TextBox 10"/>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2</a:t>
              </a:r>
            </a:p>
          </p:txBody>
        </p:sp>
      </p:grpSp>
      <p:grpSp>
        <p:nvGrpSpPr>
          <p:cNvPr id="11" name="Group 11"/>
          <p:cNvGrpSpPr/>
          <p:nvPr/>
        </p:nvGrpSpPr>
        <p:grpSpPr>
          <a:xfrm>
            <a:off x="13299147" y="3009585"/>
            <a:ext cx="1214315" cy="1041186"/>
            <a:chOff x="0" y="0"/>
            <a:chExt cx="802749" cy="688299"/>
          </a:xfrm>
        </p:grpSpPr>
        <p:sp>
          <p:nvSpPr>
            <p:cNvPr id="12" name="Freeform 12"/>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3" name="TextBox 13"/>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3</a:t>
              </a:r>
            </a:p>
          </p:txBody>
        </p:sp>
      </p:grpSp>
      <p:grpSp>
        <p:nvGrpSpPr>
          <p:cNvPr id="14" name="Group 14"/>
          <p:cNvGrpSpPr/>
          <p:nvPr/>
        </p:nvGrpSpPr>
        <p:grpSpPr>
          <a:xfrm>
            <a:off x="13631479" y="6022590"/>
            <a:ext cx="1214315" cy="1041186"/>
            <a:chOff x="0" y="0"/>
            <a:chExt cx="802749" cy="688299"/>
          </a:xfrm>
        </p:grpSpPr>
        <p:sp>
          <p:nvSpPr>
            <p:cNvPr id="15" name="Freeform 15"/>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6" name="TextBox 16"/>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4</a:t>
              </a:r>
            </a:p>
          </p:txBody>
        </p:sp>
      </p:grpSp>
      <p:grpSp>
        <p:nvGrpSpPr>
          <p:cNvPr id="17" name="Group 17"/>
          <p:cNvGrpSpPr/>
          <p:nvPr/>
        </p:nvGrpSpPr>
        <p:grpSpPr>
          <a:xfrm>
            <a:off x="1961562" y="6426093"/>
            <a:ext cx="1214315" cy="1041186"/>
            <a:chOff x="0" y="0"/>
            <a:chExt cx="802749" cy="688299"/>
          </a:xfrm>
        </p:grpSpPr>
        <p:sp>
          <p:nvSpPr>
            <p:cNvPr id="18" name="Freeform 18"/>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9" name="TextBox 19"/>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5</a:t>
              </a:r>
            </a:p>
          </p:txBody>
        </p:sp>
      </p:grpSp>
      <p:sp>
        <p:nvSpPr>
          <p:cNvPr id="21" name="AutoShape 21"/>
          <p:cNvSpPr/>
          <p:nvPr/>
        </p:nvSpPr>
        <p:spPr>
          <a:xfrm flipV="1">
            <a:off x="4390190" y="2085709"/>
            <a:ext cx="3053235" cy="708402"/>
          </a:xfrm>
          <a:prstGeom prst="line">
            <a:avLst/>
          </a:prstGeom>
          <a:ln w="57150" cap="flat">
            <a:solidFill>
              <a:srgbClr val="000000"/>
            </a:solidFill>
            <a:prstDash val="sysDot"/>
            <a:headEnd type="none" w="sm" len="sm"/>
            <a:tailEnd type="none" w="sm" len="sm"/>
          </a:ln>
        </p:spPr>
      </p:sp>
      <p:sp>
        <p:nvSpPr>
          <p:cNvPr id="22" name="AutoShape 22"/>
          <p:cNvSpPr/>
          <p:nvPr/>
        </p:nvSpPr>
        <p:spPr>
          <a:xfrm flipV="1">
            <a:off x="4390191" y="2206844"/>
            <a:ext cx="4011026" cy="2124070"/>
          </a:xfrm>
          <a:prstGeom prst="line">
            <a:avLst/>
          </a:prstGeom>
          <a:ln w="57150" cap="flat">
            <a:solidFill>
              <a:srgbClr val="222423"/>
            </a:solidFill>
            <a:prstDash val="sysDot"/>
            <a:headEnd type="none" w="sm" len="sm"/>
            <a:tailEnd type="none" w="sm" len="sm"/>
          </a:ln>
        </p:spPr>
      </p:sp>
      <p:sp>
        <p:nvSpPr>
          <p:cNvPr id="23" name="AutoShape 23"/>
          <p:cNvSpPr/>
          <p:nvPr/>
        </p:nvSpPr>
        <p:spPr>
          <a:xfrm flipH="1" flipV="1">
            <a:off x="10245435" y="2621330"/>
            <a:ext cx="3053712" cy="908848"/>
          </a:xfrm>
          <a:prstGeom prst="line">
            <a:avLst/>
          </a:prstGeom>
          <a:ln w="57150" cap="flat">
            <a:solidFill>
              <a:srgbClr val="000000"/>
            </a:solidFill>
            <a:prstDash val="sysDot"/>
            <a:headEnd type="none" w="sm" len="sm"/>
            <a:tailEnd type="none" w="sm" len="sm"/>
          </a:ln>
        </p:spPr>
      </p:sp>
      <p:sp>
        <p:nvSpPr>
          <p:cNvPr id="24" name="AutoShape 24"/>
          <p:cNvSpPr/>
          <p:nvPr/>
        </p:nvSpPr>
        <p:spPr>
          <a:xfrm flipH="1" flipV="1">
            <a:off x="10972799" y="6159831"/>
            <a:ext cx="2658678" cy="383352"/>
          </a:xfrm>
          <a:prstGeom prst="line">
            <a:avLst/>
          </a:prstGeom>
          <a:ln w="57150" cap="flat">
            <a:solidFill>
              <a:srgbClr val="000000"/>
            </a:solidFill>
            <a:prstDash val="sysDot"/>
            <a:headEnd type="none" w="sm" len="sm"/>
            <a:tailEnd type="none" w="sm" len="sm"/>
          </a:ln>
        </p:spPr>
      </p:sp>
      <p:sp>
        <p:nvSpPr>
          <p:cNvPr id="25" name="Freeform 25"/>
          <p:cNvSpPr/>
          <p:nvPr/>
        </p:nvSpPr>
        <p:spPr>
          <a:xfrm>
            <a:off x="702286" y="379933"/>
            <a:ext cx="1460260" cy="1297533"/>
          </a:xfrm>
          <a:custGeom>
            <a:avLst/>
            <a:gdLst/>
            <a:ahLst/>
            <a:cxnLst/>
            <a:rect l="l" t="t" r="r" b="b"/>
            <a:pathLst>
              <a:path w="1460260" h="1297533">
                <a:moveTo>
                  <a:pt x="0" y="0"/>
                </a:moveTo>
                <a:lnTo>
                  <a:pt x="1460260" y="0"/>
                </a:lnTo>
                <a:lnTo>
                  <a:pt x="1460260" y="1297534"/>
                </a:lnTo>
                <a:lnTo>
                  <a:pt x="0" y="1297534"/>
                </a:lnTo>
                <a:lnTo>
                  <a:pt x="0" y="0"/>
                </a:lnTo>
                <a:close/>
              </a:path>
            </a:pathLst>
          </a:custGeom>
          <a:blipFill>
            <a:blip r:embed="rId3"/>
            <a:stretch>
              <a:fillRect/>
            </a:stretch>
          </a:blipFill>
        </p:spPr>
      </p:sp>
      <p:sp>
        <p:nvSpPr>
          <p:cNvPr id="26" name="AutoShape 26"/>
          <p:cNvSpPr/>
          <p:nvPr/>
        </p:nvSpPr>
        <p:spPr>
          <a:xfrm flipV="1">
            <a:off x="4390191" y="2273518"/>
            <a:ext cx="4670525" cy="2057395"/>
          </a:xfrm>
          <a:prstGeom prst="line">
            <a:avLst/>
          </a:prstGeom>
          <a:ln w="57150" cap="flat">
            <a:solidFill>
              <a:srgbClr val="222423"/>
            </a:solidFill>
            <a:prstDash val="sysDot"/>
            <a:headEnd type="none" w="sm" len="sm"/>
            <a:tailEnd type="none" w="sm" len="sm"/>
          </a:ln>
        </p:spPr>
      </p:sp>
      <p:sp>
        <p:nvSpPr>
          <p:cNvPr id="27" name="AutoShape 27"/>
          <p:cNvSpPr/>
          <p:nvPr/>
        </p:nvSpPr>
        <p:spPr>
          <a:xfrm>
            <a:off x="3175876" y="6946686"/>
            <a:ext cx="7492124" cy="1203111"/>
          </a:xfrm>
          <a:prstGeom prst="line">
            <a:avLst/>
          </a:prstGeom>
          <a:ln w="57150" cap="flat">
            <a:solidFill>
              <a:srgbClr val="000000"/>
            </a:solidFill>
            <a:prstDash val="sysDot"/>
            <a:headEnd type="none" w="sm" len="sm"/>
            <a:tailEnd type="none" w="sm" len="sm"/>
          </a:ln>
        </p:spPr>
      </p:sp>
      <p:sp>
        <p:nvSpPr>
          <p:cNvPr id="28" name="AutoShape 28"/>
          <p:cNvSpPr/>
          <p:nvPr/>
        </p:nvSpPr>
        <p:spPr>
          <a:xfrm>
            <a:off x="3175876" y="6946686"/>
            <a:ext cx="4267549" cy="1854414"/>
          </a:xfrm>
          <a:prstGeom prst="line">
            <a:avLst/>
          </a:prstGeom>
          <a:ln w="57150" cap="flat">
            <a:solidFill>
              <a:srgbClr val="000000"/>
            </a:solidFill>
            <a:prstDash val="sysDot"/>
            <a:headEnd type="none" w="sm" len="sm"/>
            <a:tailEnd type="none" w="sm" len="sm"/>
          </a:ln>
        </p:spPr>
      </p:sp>
      <p:sp>
        <p:nvSpPr>
          <p:cNvPr id="29" name="TextBox 29"/>
          <p:cNvSpPr txBox="1"/>
          <p:nvPr/>
        </p:nvSpPr>
        <p:spPr>
          <a:xfrm>
            <a:off x="12395879" y="110659"/>
            <a:ext cx="5892121" cy="1975050"/>
          </a:xfrm>
          <a:prstGeom prst="rect">
            <a:avLst/>
          </a:prstGeom>
        </p:spPr>
        <p:txBody>
          <a:bodyPr lIns="0" tIns="0" rIns="0" bIns="0" rtlCol="0" anchor="t">
            <a:spAutoFit/>
          </a:bodyPr>
          <a:lstStyle/>
          <a:p>
            <a:pPr algn="ctr">
              <a:lnSpc>
                <a:spcPts val="7960"/>
              </a:lnSpc>
              <a:spcBef>
                <a:spcPct val="0"/>
              </a:spcBef>
            </a:pPr>
            <a:r>
              <a:rPr lang="en-US" sz="5685" spc="28">
                <a:solidFill>
                  <a:srgbClr val="000000"/>
                </a:solidFill>
                <a:latin typeface="Paytone One"/>
                <a:ea typeface="Paytone One"/>
                <a:cs typeface="Paytone One"/>
                <a:sym typeface="Paytone One"/>
              </a:rPr>
              <a:t>Giao diện giỏ hàng</a:t>
            </a:r>
          </a:p>
        </p:txBody>
      </p:sp>
      <p:sp>
        <p:nvSpPr>
          <p:cNvPr id="30" name="TextBox 30"/>
          <p:cNvSpPr txBox="1"/>
          <p:nvPr/>
        </p:nvSpPr>
        <p:spPr>
          <a:xfrm>
            <a:off x="12076686" y="4112396"/>
            <a:ext cx="3659237" cy="523875"/>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Francois One"/>
                <a:ea typeface="Francois One"/>
                <a:cs typeface="Francois One"/>
                <a:sym typeface="Francois One"/>
              </a:rPr>
              <a:t>Nút thêm vào yêu thích</a:t>
            </a:r>
          </a:p>
        </p:txBody>
      </p:sp>
      <p:sp>
        <p:nvSpPr>
          <p:cNvPr id="31" name="TextBox 31"/>
          <p:cNvSpPr txBox="1"/>
          <p:nvPr/>
        </p:nvSpPr>
        <p:spPr>
          <a:xfrm>
            <a:off x="12833699" y="7400604"/>
            <a:ext cx="2809875" cy="523875"/>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Francois One"/>
                <a:ea typeface="Francois One"/>
                <a:cs typeface="Francois One"/>
                <a:sym typeface="Francois One"/>
              </a:rPr>
              <a:t>Nút xóa sản phẩm</a:t>
            </a:r>
          </a:p>
        </p:txBody>
      </p:sp>
      <p:sp>
        <p:nvSpPr>
          <p:cNvPr id="32" name="TextBox 32"/>
          <p:cNvSpPr txBox="1"/>
          <p:nvPr/>
        </p:nvSpPr>
        <p:spPr>
          <a:xfrm>
            <a:off x="702286" y="2206844"/>
            <a:ext cx="2235791" cy="1057275"/>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Francois One"/>
                <a:ea typeface="Francois One"/>
                <a:cs typeface="Francois One"/>
                <a:sym typeface="Francois One"/>
              </a:rPr>
              <a:t>Hình ảnh sản phẩm</a:t>
            </a:r>
          </a:p>
        </p:txBody>
      </p:sp>
      <p:sp>
        <p:nvSpPr>
          <p:cNvPr id="33" name="TextBox 33"/>
          <p:cNvSpPr txBox="1"/>
          <p:nvPr/>
        </p:nvSpPr>
        <p:spPr>
          <a:xfrm>
            <a:off x="679144" y="3845696"/>
            <a:ext cx="2282077" cy="1057275"/>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Francois One"/>
                <a:ea typeface="Francois One"/>
                <a:cs typeface="Francois One"/>
                <a:sym typeface="Francois One"/>
              </a:rPr>
              <a:t>Nút tăng giảm số lượng</a:t>
            </a:r>
          </a:p>
        </p:txBody>
      </p:sp>
      <p:sp>
        <p:nvSpPr>
          <p:cNvPr id="34" name="TextBox 34"/>
          <p:cNvSpPr txBox="1"/>
          <p:nvPr/>
        </p:nvSpPr>
        <p:spPr>
          <a:xfrm>
            <a:off x="1028700" y="7629204"/>
            <a:ext cx="3113494" cy="1057275"/>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Francois One"/>
                <a:ea typeface="Francois One"/>
                <a:cs typeface="Francois One"/>
                <a:sym typeface="Francois One"/>
              </a:rPr>
              <a:t>Tổng tiền sản phẩm và nút thanh toán</a:t>
            </a:r>
          </a:p>
        </p:txBody>
      </p:sp>
    </p:spTree>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5E4638B1-1EE5-4042-ADD1-55900B8E91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7113" y="423386"/>
            <a:ext cx="4621858" cy="9673114"/>
          </a:xfrm>
          <a:prstGeom prst="rect">
            <a:avLst/>
          </a:prstGeom>
        </p:spPr>
      </p:pic>
      <p:grpSp>
        <p:nvGrpSpPr>
          <p:cNvPr id="2" name="Group 2"/>
          <p:cNvGrpSpPr/>
          <p:nvPr/>
        </p:nvGrpSpPr>
        <p:grpSpPr>
          <a:xfrm>
            <a:off x="-1390650" y="0"/>
            <a:ext cx="9241859" cy="2245895"/>
            <a:chOff x="0" y="0"/>
            <a:chExt cx="1475624" cy="358596"/>
          </a:xfrm>
        </p:grpSpPr>
        <p:sp>
          <p:nvSpPr>
            <p:cNvPr id="3" name="Freeform 3"/>
            <p:cNvSpPr/>
            <p:nvPr/>
          </p:nvSpPr>
          <p:spPr>
            <a:xfrm>
              <a:off x="0" y="0"/>
              <a:ext cx="1475624" cy="358596"/>
            </a:xfrm>
            <a:custGeom>
              <a:avLst/>
              <a:gdLst/>
              <a:ahLst/>
              <a:cxnLst/>
              <a:rect l="l" t="t" r="r" b="b"/>
              <a:pathLst>
                <a:path w="1475624" h="358596">
                  <a:moveTo>
                    <a:pt x="203200" y="0"/>
                  </a:moveTo>
                  <a:lnTo>
                    <a:pt x="1475624" y="0"/>
                  </a:lnTo>
                  <a:lnTo>
                    <a:pt x="1272424" y="358596"/>
                  </a:lnTo>
                  <a:lnTo>
                    <a:pt x="0" y="358596"/>
                  </a:lnTo>
                  <a:lnTo>
                    <a:pt x="203200" y="0"/>
                  </a:lnTo>
                  <a:close/>
                </a:path>
              </a:pathLst>
            </a:custGeom>
            <a:solidFill>
              <a:srgbClr val="A066CB"/>
            </a:solidFill>
          </p:spPr>
        </p:sp>
        <p:sp>
          <p:nvSpPr>
            <p:cNvPr id="4" name="TextBox 4"/>
            <p:cNvSpPr txBox="1"/>
            <p:nvPr/>
          </p:nvSpPr>
          <p:spPr>
            <a:xfrm>
              <a:off x="101600" y="-28575"/>
              <a:ext cx="1272424" cy="387171"/>
            </a:xfrm>
            <a:prstGeom prst="rect">
              <a:avLst/>
            </a:prstGeom>
          </p:spPr>
          <p:txBody>
            <a:bodyPr lIns="50800" tIns="50800" rIns="50800" bIns="50800" rtlCol="0" anchor="ctr"/>
            <a:lstStyle/>
            <a:p>
              <a:pPr algn="ctr">
                <a:lnSpc>
                  <a:spcPts val="2380"/>
                </a:lnSpc>
              </a:pPr>
              <a:endParaRPr/>
            </a:p>
          </p:txBody>
        </p:sp>
      </p:grpSp>
      <p:grpSp>
        <p:nvGrpSpPr>
          <p:cNvPr id="5" name="Group 5"/>
          <p:cNvGrpSpPr/>
          <p:nvPr/>
        </p:nvGrpSpPr>
        <p:grpSpPr>
          <a:xfrm>
            <a:off x="4626080" y="2488992"/>
            <a:ext cx="1214315" cy="1041186"/>
            <a:chOff x="0" y="0"/>
            <a:chExt cx="802749" cy="688299"/>
          </a:xfrm>
        </p:grpSpPr>
        <p:sp>
          <p:nvSpPr>
            <p:cNvPr id="6" name="Freeform 6"/>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7" name="TextBox 7"/>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1</a:t>
              </a:r>
            </a:p>
          </p:txBody>
        </p:sp>
      </p:grpSp>
      <p:grpSp>
        <p:nvGrpSpPr>
          <p:cNvPr id="8" name="Group 8"/>
          <p:cNvGrpSpPr/>
          <p:nvPr/>
        </p:nvGrpSpPr>
        <p:grpSpPr>
          <a:xfrm>
            <a:off x="14524292" y="1908710"/>
            <a:ext cx="1214315" cy="1041186"/>
            <a:chOff x="0" y="0"/>
            <a:chExt cx="802749" cy="688299"/>
          </a:xfrm>
        </p:grpSpPr>
        <p:sp>
          <p:nvSpPr>
            <p:cNvPr id="9" name="Freeform 9"/>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0" name="TextBox 10"/>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2</a:t>
              </a:r>
            </a:p>
          </p:txBody>
        </p:sp>
      </p:grpSp>
      <p:grpSp>
        <p:nvGrpSpPr>
          <p:cNvPr id="11" name="Group 11"/>
          <p:cNvGrpSpPr/>
          <p:nvPr/>
        </p:nvGrpSpPr>
        <p:grpSpPr>
          <a:xfrm>
            <a:off x="4626080" y="4115678"/>
            <a:ext cx="1214315" cy="1041186"/>
            <a:chOff x="0" y="0"/>
            <a:chExt cx="802749" cy="688299"/>
          </a:xfrm>
        </p:grpSpPr>
        <p:sp>
          <p:nvSpPr>
            <p:cNvPr id="12" name="Freeform 12"/>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3" name="TextBox 13"/>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3</a:t>
              </a:r>
            </a:p>
          </p:txBody>
        </p:sp>
      </p:grpSp>
      <p:grpSp>
        <p:nvGrpSpPr>
          <p:cNvPr id="14" name="Group 14"/>
          <p:cNvGrpSpPr/>
          <p:nvPr/>
        </p:nvGrpSpPr>
        <p:grpSpPr>
          <a:xfrm>
            <a:off x="15019755" y="4636271"/>
            <a:ext cx="1214315" cy="1041186"/>
            <a:chOff x="0" y="0"/>
            <a:chExt cx="802749" cy="688299"/>
          </a:xfrm>
        </p:grpSpPr>
        <p:sp>
          <p:nvSpPr>
            <p:cNvPr id="15" name="Freeform 15"/>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6" name="TextBox 16"/>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4</a:t>
              </a:r>
            </a:p>
          </p:txBody>
        </p:sp>
      </p:grpSp>
      <p:grpSp>
        <p:nvGrpSpPr>
          <p:cNvPr id="17" name="Group 17"/>
          <p:cNvGrpSpPr/>
          <p:nvPr/>
        </p:nvGrpSpPr>
        <p:grpSpPr>
          <a:xfrm>
            <a:off x="4626080" y="6187091"/>
            <a:ext cx="1214315" cy="1041186"/>
            <a:chOff x="0" y="0"/>
            <a:chExt cx="802749" cy="688299"/>
          </a:xfrm>
        </p:grpSpPr>
        <p:sp>
          <p:nvSpPr>
            <p:cNvPr id="18" name="Freeform 18"/>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19" name="TextBox 19"/>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en-US" sz="3000" b="1">
                  <a:solidFill>
                    <a:srgbClr val="FFFFFF"/>
                  </a:solidFill>
                  <a:latin typeface="Cabin Bold"/>
                  <a:ea typeface="Cabin Bold"/>
                  <a:cs typeface="Cabin Bold"/>
                  <a:sym typeface="Cabin Bold"/>
                </a:rPr>
                <a:t>5</a:t>
              </a:r>
            </a:p>
          </p:txBody>
        </p:sp>
      </p:grpSp>
      <p:sp>
        <p:nvSpPr>
          <p:cNvPr id="21" name="AutoShape 21"/>
          <p:cNvSpPr/>
          <p:nvPr/>
        </p:nvSpPr>
        <p:spPr>
          <a:xfrm flipV="1">
            <a:off x="5840395" y="2766488"/>
            <a:ext cx="2937247" cy="243097"/>
          </a:xfrm>
          <a:prstGeom prst="line">
            <a:avLst/>
          </a:prstGeom>
          <a:ln w="57150" cap="flat">
            <a:solidFill>
              <a:srgbClr val="000000"/>
            </a:solidFill>
            <a:prstDash val="sysDot"/>
            <a:headEnd type="none" w="sm" len="sm"/>
            <a:tailEnd type="none" w="sm" len="sm"/>
          </a:ln>
        </p:spPr>
      </p:sp>
      <p:sp>
        <p:nvSpPr>
          <p:cNvPr id="22" name="AutoShape 22"/>
          <p:cNvSpPr/>
          <p:nvPr/>
        </p:nvSpPr>
        <p:spPr>
          <a:xfrm>
            <a:off x="5840395" y="4636271"/>
            <a:ext cx="3128980" cy="152734"/>
          </a:xfrm>
          <a:prstGeom prst="line">
            <a:avLst/>
          </a:prstGeom>
          <a:ln w="57150" cap="flat">
            <a:solidFill>
              <a:srgbClr val="000000"/>
            </a:solidFill>
            <a:prstDash val="sysDot"/>
            <a:headEnd type="none" w="sm" len="sm"/>
            <a:tailEnd type="none" w="sm" len="sm"/>
          </a:ln>
        </p:spPr>
      </p:sp>
      <p:sp>
        <p:nvSpPr>
          <p:cNvPr id="23" name="AutoShape 23"/>
          <p:cNvSpPr/>
          <p:nvPr/>
        </p:nvSpPr>
        <p:spPr>
          <a:xfrm flipH="1" flipV="1">
            <a:off x="12192000" y="4955813"/>
            <a:ext cx="2827754" cy="201052"/>
          </a:xfrm>
          <a:prstGeom prst="line">
            <a:avLst/>
          </a:prstGeom>
          <a:ln w="57150" cap="flat">
            <a:solidFill>
              <a:srgbClr val="000000"/>
            </a:solidFill>
            <a:prstDash val="sysDot"/>
            <a:headEnd type="none" w="sm" len="sm"/>
            <a:tailEnd type="none" w="sm" len="sm"/>
          </a:ln>
        </p:spPr>
      </p:sp>
      <p:sp>
        <p:nvSpPr>
          <p:cNvPr id="24" name="Freeform 24"/>
          <p:cNvSpPr/>
          <p:nvPr/>
        </p:nvSpPr>
        <p:spPr>
          <a:xfrm>
            <a:off x="16234069" y="501805"/>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3"/>
            <a:stretch>
              <a:fillRect/>
            </a:stretch>
          </a:blipFill>
        </p:spPr>
      </p:sp>
      <p:sp>
        <p:nvSpPr>
          <p:cNvPr id="25" name="AutoShape 25"/>
          <p:cNvSpPr/>
          <p:nvPr/>
        </p:nvSpPr>
        <p:spPr>
          <a:xfrm flipH="1">
            <a:off x="11930698" y="2429303"/>
            <a:ext cx="2593593" cy="340140"/>
          </a:xfrm>
          <a:prstGeom prst="line">
            <a:avLst/>
          </a:prstGeom>
          <a:ln w="57150" cap="flat">
            <a:solidFill>
              <a:srgbClr val="222423"/>
            </a:solidFill>
            <a:prstDash val="sysDot"/>
            <a:headEnd type="none" w="sm" len="sm"/>
            <a:tailEnd type="none" w="sm" len="sm"/>
          </a:ln>
        </p:spPr>
      </p:sp>
      <p:sp>
        <p:nvSpPr>
          <p:cNvPr id="26" name="AutoShape 26"/>
          <p:cNvSpPr/>
          <p:nvPr/>
        </p:nvSpPr>
        <p:spPr>
          <a:xfrm>
            <a:off x="5840395" y="6707685"/>
            <a:ext cx="5208605" cy="0"/>
          </a:xfrm>
          <a:prstGeom prst="line">
            <a:avLst/>
          </a:prstGeom>
          <a:ln w="57150" cap="flat">
            <a:solidFill>
              <a:srgbClr val="000000"/>
            </a:solidFill>
            <a:prstDash val="sysDot"/>
            <a:headEnd type="none" w="sm" len="sm"/>
            <a:tailEnd type="none" w="sm" len="sm"/>
          </a:ln>
        </p:spPr>
      </p:sp>
      <p:sp>
        <p:nvSpPr>
          <p:cNvPr id="27" name="AutoShape 27"/>
          <p:cNvSpPr/>
          <p:nvPr/>
        </p:nvSpPr>
        <p:spPr>
          <a:xfrm>
            <a:off x="5840395" y="6707685"/>
            <a:ext cx="2922605" cy="874216"/>
          </a:xfrm>
          <a:prstGeom prst="line">
            <a:avLst/>
          </a:prstGeom>
          <a:ln w="57150" cap="flat">
            <a:solidFill>
              <a:srgbClr val="000000"/>
            </a:solidFill>
            <a:prstDash val="sysDot"/>
            <a:headEnd type="none" w="sm" len="sm"/>
            <a:tailEnd type="none" w="sm" len="sm"/>
          </a:ln>
        </p:spPr>
      </p:sp>
      <p:sp>
        <p:nvSpPr>
          <p:cNvPr id="28" name="TextBox 28"/>
          <p:cNvSpPr txBox="1"/>
          <p:nvPr/>
        </p:nvSpPr>
        <p:spPr>
          <a:xfrm>
            <a:off x="339125" y="-54355"/>
            <a:ext cx="6191227" cy="2048047"/>
          </a:xfrm>
          <a:prstGeom prst="rect">
            <a:avLst/>
          </a:prstGeom>
        </p:spPr>
        <p:txBody>
          <a:bodyPr lIns="0" tIns="0" rIns="0" bIns="0" rtlCol="0" anchor="t">
            <a:spAutoFit/>
          </a:bodyPr>
          <a:lstStyle/>
          <a:p>
            <a:pPr algn="ctr">
              <a:lnSpc>
                <a:spcPts val="8230"/>
              </a:lnSpc>
              <a:spcBef>
                <a:spcPct val="0"/>
              </a:spcBef>
            </a:pPr>
            <a:r>
              <a:rPr lang="en-US" sz="5878" spc="29">
                <a:solidFill>
                  <a:srgbClr val="000000"/>
                </a:solidFill>
                <a:latin typeface="Paytone One"/>
                <a:ea typeface="Paytone One"/>
                <a:cs typeface="Paytone One"/>
                <a:sym typeface="Paytone One"/>
              </a:rPr>
              <a:t>Giao diện Quản trị viên</a:t>
            </a:r>
          </a:p>
        </p:txBody>
      </p:sp>
      <p:sp>
        <p:nvSpPr>
          <p:cNvPr id="29" name="TextBox 29"/>
          <p:cNvSpPr txBox="1"/>
          <p:nvPr/>
        </p:nvSpPr>
        <p:spPr>
          <a:xfrm>
            <a:off x="1194967" y="2714310"/>
            <a:ext cx="3115121" cy="523875"/>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Francois One"/>
                <a:ea typeface="Francois One"/>
                <a:cs typeface="Francois One"/>
                <a:sym typeface="Francois One"/>
              </a:rPr>
              <a:t>Quản lý người dùng</a:t>
            </a:r>
          </a:p>
        </p:txBody>
      </p:sp>
      <p:sp>
        <p:nvSpPr>
          <p:cNvPr id="30" name="TextBox 30"/>
          <p:cNvSpPr txBox="1"/>
          <p:nvPr/>
        </p:nvSpPr>
        <p:spPr>
          <a:xfrm>
            <a:off x="1246015" y="3981135"/>
            <a:ext cx="3013025" cy="523875"/>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Francois One"/>
                <a:ea typeface="Francois One"/>
                <a:cs typeface="Francois One"/>
                <a:sym typeface="Francois One"/>
              </a:rPr>
              <a:t>Quản lý sản phẩm</a:t>
            </a:r>
          </a:p>
        </p:txBody>
      </p:sp>
      <p:sp>
        <p:nvSpPr>
          <p:cNvPr id="31" name="TextBox 31"/>
          <p:cNvSpPr txBox="1"/>
          <p:nvPr/>
        </p:nvSpPr>
        <p:spPr>
          <a:xfrm>
            <a:off x="1459732" y="6120416"/>
            <a:ext cx="2850356" cy="1057275"/>
          </a:xfrm>
          <a:prstGeom prst="rect">
            <a:avLst/>
          </a:prstGeom>
        </p:spPr>
        <p:txBody>
          <a:bodyPr lIns="0" tIns="0" rIns="0" bIns="0" rtlCol="0" anchor="t">
            <a:spAutoFit/>
          </a:bodyPr>
          <a:lstStyle/>
          <a:p>
            <a:pPr algn="ctr">
              <a:lnSpc>
                <a:spcPts val="4200"/>
              </a:lnSpc>
            </a:pPr>
            <a:r>
              <a:rPr lang="en-US" sz="3000" dirty="0" err="1">
                <a:solidFill>
                  <a:srgbClr val="000000"/>
                </a:solidFill>
                <a:latin typeface="Francois One"/>
                <a:ea typeface="Francois One"/>
                <a:cs typeface="Francois One"/>
                <a:sym typeface="Francois One"/>
              </a:rPr>
              <a:t>Quản</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lý</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đơn</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hàng</a:t>
            </a:r>
            <a:r>
              <a:rPr lang="en-US" sz="3000" dirty="0">
                <a:solidFill>
                  <a:srgbClr val="000000"/>
                </a:solidFill>
                <a:latin typeface="Francois One"/>
                <a:ea typeface="Francois One"/>
                <a:cs typeface="Francois One"/>
                <a:sym typeface="Francois One"/>
              </a:rPr>
              <a:t> </a:t>
            </a:r>
          </a:p>
          <a:p>
            <a:pPr algn="ctr">
              <a:lnSpc>
                <a:spcPts val="4200"/>
              </a:lnSpc>
              <a:spcBef>
                <a:spcPct val="0"/>
              </a:spcBef>
            </a:pPr>
            <a:r>
              <a:rPr lang="en-US" sz="3000" dirty="0" err="1">
                <a:solidFill>
                  <a:srgbClr val="000000"/>
                </a:solidFill>
                <a:latin typeface="Francois One"/>
                <a:ea typeface="Francois One"/>
                <a:cs typeface="Francois One"/>
                <a:sym typeface="Francois One"/>
              </a:rPr>
              <a:t>và</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đơn</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giao</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nhận</a:t>
            </a:r>
            <a:endParaRPr lang="en-US" sz="3000" dirty="0">
              <a:solidFill>
                <a:srgbClr val="000000"/>
              </a:solidFill>
              <a:latin typeface="Francois One"/>
              <a:ea typeface="Francois One"/>
              <a:cs typeface="Francois One"/>
              <a:sym typeface="Francois One"/>
            </a:endParaRPr>
          </a:p>
        </p:txBody>
      </p:sp>
      <p:sp>
        <p:nvSpPr>
          <p:cNvPr id="32" name="TextBox 32"/>
          <p:cNvSpPr txBox="1"/>
          <p:nvPr/>
        </p:nvSpPr>
        <p:spPr>
          <a:xfrm>
            <a:off x="13013851" y="3164255"/>
            <a:ext cx="4403675" cy="523875"/>
          </a:xfrm>
          <a:prstGeom prst="rect">
            <a:avLst/>
          </a:prstGeom>
        </p:spPr>
        <p:txBody>
          <a:bodyPr lIns="0" tIns="0" rIns="0" bIns="0" rtlCol="0" anchor="t">
            <a:spAutoFit/>
          </a:bodyPr>
          <a:lstStyle/>
          <a:p>
            <a:pPr algn="ctr">
              <a:lnSpc>
                <a:spcPts val="4200"/>
              </a:lnSpc>
              <a:spcBef>
                <a:spcPct val="0"/>
              </a:spcBef>
            </a:pPr>
            <a:r>
              <a:rPr lang="en-US" sz="3000" dirty="0" err="1">
                <a:solidFill>
                  <a:srgbClr val="000000"/>
                </a:solidFill>
                <a:latin typeface="Francois One"/>
                <a:ea typeface="Francois One"/>
                <a:cs typeface="Francois One"/>
                <a:sym typeface="Francois One"/>
              </a:rPr>
              <a:t>Quản</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lý</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Danh</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mục</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sản</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phẩm</a:t>
            </a:r>
            <a:endParaRPr lang="en-US" sz="3000" dirty="0">
              <a:solidFill>
                <a:srgbClr val="000000"/>
              </a:solidFill>
              <a:latin typeface="Francois One"/>
              <a:ea typeface="Francois One"/>
              <a:cs typeface="Francois One"/>
              <a:sym typeface="Francois One"/>
            </a:endParaRPr>
          </a:p>
        </p:txBody>
      </p:sp>
      <p:sp>
        <p:nvSpPr>
          <p:cNvPr id="33" name="TextBox 33"/>
          <p:cNvSpPr txBox="1"/>
          <p:nvPr/>
        </p:nvSpPr>
        <p:spPr>
          <a:xfrm>
            <a:off x="14120399" y="5891816"/>
            <a:ext cx="3013025" cy="523875"/>
          </a:xfrm>
          <a:prstGeom prst="rect">
            <a:avLst/>
          </a:prstGeom>
        </p:spPr>
        <p:txBody>
          <a:bodyPr lIns="0" tIns="0" rIns="0" bIns="0" rtlCol="0" anchor="t">
            <a:spAutoFit/>
          </a:bodyPr>
          <a:lstStyle/>
          <a:p>
            <a:pPr algn="ctr">
              <a:lnSpc>
                <a:spcPts val="4200"/>
              </a:lnSpc>
              <a:spcBef>
                <a:spcPct val="0"/>
              </a:spcBef>
            </a:pPr>
            <a:r>
              <a:rPr lang="en-US" sz="3000">
                <a:solidFill>
                  <a:srgbClr val="000000"/>
                </a:solidFill>
                <a:latin typeface="Francois One"/>
                <a:ea typeface="Francois One"/>
                <a:cs typeface="Francois One"/>
                <a:sym typeface="Francois One"/>
              </a:rPr>
              <a:t>Tổng tiền danh thu</a:t>
            </a:r>
          </a:p>
        </p:txBody>
      </p:sp>
      <p:grpSp>
        <p:nvGrpSpPr>
          <p:cNvPr id="36" name="Group 17">
            <a:extLst>
              <a:ext uri="{FF2B5EF4-FFF2-40B4-BE49-F238E27FC236}">
                <a16:creationId xmlns:a16="http://schemas.microsoft.com/office/drawing/2014/main" id="{82FCDA6F-5509-4256-9798-2B4CC6A5E4A0}"/>
              </a:ext>
            </a:extLst>
          </p:cNvPr>
          <p:cNvGrpSpPr/>
          <p:nvPr/>
        </p:nvGrpSpPr>
        <p:grpSpPr>
          <a:xfrm>
            <a:off x="4582585" y="7798008"/>
            <a:ext cx="1214315" cy="1041186"/>
            <a:chOff x="0" y="0"/>
            <a:chExt cx="802749" cy="688299"/>
          </a:xfrm>
        </p:grpSpPr>
        <p:sp>
          <p:nvSpPr>
            <p:cNvPr id="37" name="Freeform 18">
              <a:extLst>
                <a:ext uri="{FF2B5EF4-FFF2-40B4-BE49-F238E27FC236}">
                  <a16:creationId xmlns:a16="http://schemas.microsoft.com/office/drawing/2014/main" id="{CE953949-5E40-427A-85E4-D435D9B56E2C}"/>
                </a:ext>
              </a:extLst>
            </p:cNvPr>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txBody>
            <a:bodyPr/>
            <a:lstStyle/>
            <a:p>
              <a:endParaRPr lang="en-US" dirty="0"/>
            </a:p>
          </p:txBody>
        </p:sp>
        <p:sp>
          <p:nvSpPr>
            <p:cNvPr id="38" name="TextBox 19">
              <a:extLst>
                <a:ext uri="{FF2B5EF4-FFF2-40B4-BE49-F238E27FC236}">
                  <a16:creationId xmlns:a16="http://schemas.microsoft.com/office/drawing/2014/main" id="{B758251E-FE73-4ACC-B16F-143D5634A9B4}"/>
                </a:ext>
              </a:extLst>
            </p:cNvPr>
            <p:cNvSpPr txBox="1"/>
            <p:nvPr/>
          </p:nvSpPr>
          <p:spPr>
            <a:xfrm>
              <a:off x="114300" y="-66675"/>
              <a:ext cx="574149" cy="754974"/>
            </a:xfrm>
            <a:prstGeom prst="rect">
              <a:avLst/>
            </a:prstGeom>
          </p:spPr>
          <p:txBody>
            <a:bodyPr lIns="50800" tIns="50800" rIns="50800" bIns="50800" rtlCol="0" anchor="ctr"/>
            <a:lstStyle/>
            <a:p>
              <a:pPr algn="ctr">
                <a:lnSpc>
                  <a:spcPts val="4200"/>
                </a:lnSpc>
              </a:pPr>
              <a:r>
                <a:rPr lang="vi-VN" sz="3000" b="1" dirty="0">
                  <a:solidFill>
                    <a:srgbClr val="FFFFFF"/>
                  </a:solidFill>
                  <a:latin typeface="Cabin Bold"/>
                  <a:ea typeface="Cabin Bold"/>
                  <a:cs typeface="Cabin Bold"/>
                  <a:sym typeface="Cabin Bold"/>
                </a:rPr>
                <a:t>6</a:t>
              </a:r>
              <a:endParaRPr lang="en-US" sz="3000" b="1" dirty="0">
                <a:solidFill>
                  <a:srgbClr val="FFFFFF"/>
                </a:solidFill>
                <a:latin typeface="Cabin Bold"/>
                <a:ea typeface="Cabin Bold"/>
                <a:cs typeface="Cabin Bold"/>
                <a:sym typeface="Cabin Bold"/>
              </a:endParaRPr>
            </a:p>
          </p:txBody>
        </p:sp>
      </p:grpSp>
      <p:sp>
        <p:nvSpPr>
          <p:cNvPr id="39" name="AutoShape 26">
            <a:extLst>
              <a:ext uri="{FF2B5EF4-FFF2-40B4-BE49-F238E27FC236}">
                <a16:creationId xmlns:a16="http://schemas.microsoft.com/office/drawing/2014/main" id="{024157E9-CC05-4635-96A6-710A44E30C31}"/>
              </a:ext>
            </a:extLst>
          </p:cNvPr>
          <p:cNvSpPr/>
          <p:nvPr/>
        </p:nvSpPr>
        <p:spPr>
          <a:xfrm>
            <a:off x="5743074" y="8293768"/>
            <a:ext cx="5686926" cy="545426"/>
          </a:xfrm>
          <a:prstGeom prst="line">
            <a:avLst/>
          </a:prstGeom>
          <a:ln w="57150" cap="flat">
            <a:solidFill>
              <a:srgbClr val="000000"/>
            </a:solidFill>
            <a:prstDash val="sysDot"/>
            <a:headEnd type="none" w="sm" len="sm"/>
            <a:tailEnd type="none" w="sm" len="sm"/>
          </a:ln>
        </p:spPr>
      </p:sp>
      <p:sp>
        <p:nvSpPr>
          <p:cNvPr id="40" name="AutoShape 26">
            <a:extLst>
              <a:ext uri="{FF2B5EF4-FFF2-40B4-BE49-F238E27FC236}">
                <a16:creationId xmlns:a16="http://schemas.microsoft.com/office/drawing/2014/main" id="{0ED987B2-BA07-4522-8FC5-0B688AFC960A}"/>
              </a:ext>
            </a:extLst>
          </p:cNvPr>
          <p:cNvSpPr/>
          <p:nvPr/>
        </p:nvSpPr>
        <p:spPr>
          <a:xfrm>
            <a:off x="5796901" y="8293769"/>
            <a:ext cx="2737500" cy="1041186"/>
          </a:xfrm>
          <a:prstGeom prst="line">
            <a:avLst/>
          </a:prstGeom>
          <a:ln w="57150" cap="flat">
            <a:solidFill>
              <a:srgbClr val="000000"/>
            </a:solidFill>
            <a:prstDash val="sysDot"/>
            <a:headEnd type="none" w="sm" len="sm"/>
            <a:tailEnd type="none" w="sm" len="sm"/>
          </a:ln>
        </p:spPr>
      </p:sp>
      <p:sp>
        <p:nvSpPr>
          <p:cNvPr id="41" name="TextBox 31">
            <a:extLst>
              <a:ext uri="{FF2B5EF4-FFF2-40B4-BE49-F238E27FC236}">
                <a16:creationId xmlns:a16="http://schemas.microsoft.com/office/drawing/2014/main" id="{256E9930-7D66-4B9F-A588-D833DC83B5C1}"/>
              </a:ext>
            </a:extLst>
          </p:cNvPr>
          <p:cNvSpPr txBox="1"/>
          <p:nvPr/>
        </p:nvSpPr>
        <p:spPr>
          <a:xfrm>
            <a:off x="1687608" y="7581901"/>
            <a:ext cx="2850356" cy="1588320"/>
          </a:xfrm>
          <a:prstGeom prst="rect">
            <a:avLst/>
          </a:prstGeom>
        </p:spPr>
        <p:txBody>
          <a:bodyPr lIns="0" tIns="0" rIns="0" bIns="0" rtlCol="0" anchor="t">
            <a:spAutoFit/>
          </a:bodyPr>
          <a:lstStyle/>
          <a:p>
            <a:pPr algn="ctr">
              <a:lnSpc>
                <a:spcPts val="4200"/>
              </a:lnSpc>
            </a:pPr>
            <a:r>
              <a:rPr lang="en-US" sz="3000" dirty="0" err="1">
                <a:solidFill>
                  <a:srgbClr val="000000"/>
                </a:solidFill>
                <a:latin typeface="Francois One"/>
                <a:ea typeface="Francois One"/>
                <a:cs typeface="Francois One"/>
                <a:sym typeface="Francois One"/>
              </a:rPr>
              <a:t>Quản</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lý</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đơn</a:t>
            </a:r>
            <a:r>
              <a:rPr lang="en-US" sz="3000" dirty="0">
                <a:solidFill>
                  <a:srgbClr val="000000"/>
                </a:solidFill>
                <a:latin typeface="Francois One"/>
                <a:ea typeface="Francois One"/>
                <a:cs typeface="Francois One"/>
                <a:sym typeface="Francois One"/>
              </a:rPr>
              <a:t> </a:t>
            </a:r>
            <a:r>
              <a:rPr lang="vi-VN" sz="3000" dirty="0">
                <a:solidFill>
                  <a:srgbClr val="000000"/>
                </a:solidFill>
                <a:latin typeface="Francois One"/>
                <a:ea typeface="Francois One"/>
                <a:cs typeface="Francois One"/>
                <a:sym typeface="Francois One"/>
              </a:rPr>
              <a:t>từ chối</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và</a:t>
            </a:r>
            <a:r>
              <a:rPr lang="en-US" sz="3000" dirty="0">
                <a:solidFill>
                  <a:srgbClr val="000000"/>
                </a:solidFill>
                <a:latin typeface="Francois One"/>
                <a:ea typeface="Francois One"/>
                <a:cs typeface="Francois One"/>
                <a:sym typeface="Francois One"/>
              </a:rPr>
              <a:t> </a:t>
            </a:r>
            <a:r>
              <a:rPr lang="en-US" sz="3000" dirty="0" err="1">
                <a:solidFill>
                  <a:srgbClr val="000000"/>
                </a:solidFill>
                <a:latin typeface="Francois One"/>
                <a:ea typeface="Francois One"/>
                <a:cs typeface="Francois One"/>
                <a:sym typeface="Francois One"/>
              </a:rPr>
              <a:t>đơn</a:t>
            </a:r>
            <a:r>
              <a:rPr lang="en-US" sz="3000" dirty="0">
                <a:solidFill>
                  <a:srgbClr val="000000"/>
                </a:solidFill>
                <a:latin typeface="Francois One"/>
                <a:ea typeface="Francois One"/>
                <a:cs typeface="Francois One"/>
                <a:sym typeface="Francois One"/>
              </a:rPr>
              <a:t> </a:t>
            </a:r>
            <a:r>
              <a:rPr lang="vi-VN" sz="3000" dirty="0">
                <a:solidFill>
                  <a:srgbClr val="000000"/>
                </a:solidFill>
                <a:latin typeface="Francois One"/>
                <a:ea typeface="Francois One"/>
                <a:cs typeface="Francois One"/>
                <a:sym typeface="Francois One"/>
              </a:rPr>
              <a:t>đã xác nhận</a:t>
            </a:r>
            <a:endParaRPr lang="en-US" sz="3000" dirty="0">
              <a:solidFill>
                <a:srgbClr val="000000"/>
              </a:solidFill>
              <a:latin typeface="Francois One"/>
              <a:ea typeface="Francois One"/>
              <a:cs typeface="Francois One"/>
              <a:sym typeface="Francois One"/>
            </a:endParaRPr>
          </a:p>
        </p:txBody>
      </p:sp>
    </p:spTree>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sp>
      <p:grpSp>
        <p:nvGrpSpPr>
          <p:cNvPr id="3" name="Group 3"/>
          <p:cNvGrpSpPr/>
          <p:nvPr/>
        </p:nvGrpSpPr>
        <p:grpSpPr>
          <a:xfrm>
            <a:off x="4717373" y="5143500"/>
            <a:ext cx="16666241" cy="5203661"/>
            <a:chOff x="0" y="0"/>
            <a:chExt cx="1132041" cy="353455"/>
          </a:xfrm>
        </p:grpSpPr>
        <p:sp>
          <p:nvSpPr>
            <p:cNvPr id="4" name="Freeform 4"/>
            <p:cNvSpPr/>
            <p:nvPr/>
          </p:nvSpPr>
          <p:spPr>
            <a:xfrm>
              <a:off x="0" y="0"/>
              <a:ext cx="1132041" cy="353455"/>
            </a:xfrm>
            <a:custGeom>
              <a:avLst/>
              <a:gdLst/>
              <a:ahLst/>
              <a:cxnLst/>
              <a:rect l="l" t="t" r="r" b="b"/>
              <a:pathLst>
                <a:path w="1132041" h="353455">
                  <a:moveTo>
                    <a:pt x="203200" y="0"/>
                  </a:moveTo>
                  <a:lnTo>
                    <a:pt x="1132041" y="0"/>
                  </a:lnTo>
                  <a:lnTo>
                    <a:pt x="928841" y="353455"/>
                  </a:lnTo>
                  <a:lnTo>
                    <a:pt x="0" y="353455"/>
                  </a:lnTo>
                  <a:lnTo>
                    <a:pt x="203200" y="0"/>
                  </a:lnTo>
                  <a:close/>
                </a:path>
              </a:pathLst>
            </a:custGeom>
            <a:solidFill>
              <a:srgbClr val="1836B2"/>
            </a:solidFill>
          </p:spPr>
        </p:sp>
        <p:sp>
          <p:nvSpPr>
            <p:cNvPr id="5" name="TextBox 5"/>
            <p:cNvSpPr txBox="1"/>
            <p:nvPr/>
          </p:nvSpPr>
          <p:spPr>
            <a:xfrm>
              <a:off x="101600" y="-28575"/>
              <a:ext cx="928841" cy="382030"/>
            </a:xfrm>
            <a:prstGeom prst="rect">
              <a:avLst/>
            </a:prstGeom>
          </p:spPr>
          <p:txBody>
            <a:bodyPr lIns="50800" tIns="50800" rIns="50800" bIns="50800" rtlCol="0" anchor="ctr"/>
            <a:lstStyle/>
            <a:p>
              <a:pPr algn="ctr">
                <a:lnSpc>
                  <a:spcPts val="2380"/>
                </a:lnSpc>
              </a:pPr>
              <a:endParaRPr/>
            </a:p>
          </p:txBody>
        </p:sp>
      </p:grpSp>
      <p:sp>
        <p:nvSpPr>
          <p:cNvPr id="6" name="Freeform 6"/>
          <p:cNvSpPr/>
          <p:nvPr/>
        </p:nvSpPr>
        <p:spPr>
          <a:xfrm>
            <a:off x="16234069" y="918244"/>
            <a:ext cx="1025231" cy="585373"/>
          </a:xfrm>
          <a:custGeom>
            <a:avLst/>
            <a:gdLst/>
            <a:ahLst/>
            <a:cxnLst/>
            <a:rect l="l" t="t" r="r" b="b"/>
            <a:pathLst>
              <a:path w="1025231" h="585373">
                <a:moveTo>
                  <a:pt x="0" y="0"/>
                </a:moveTo>
                <a:lnTo>
                  <a:pt x="1025231" y="0"/>
                </a:lnTo>
                <a:lnTo>
                  <a:pt x="1025231" y="585373"/>
                </a:lnTo>
                <a:lnTo>
                  <a:pt x="0" y="585373"/>
                </a:lnTo>
                <a:lnTo>
                  <a:pt x="0" y="0"/>
                </a:lnTo>
                <a:close/>
              </a:path>
            </a:pathLst>
          </a:custGeom>
          <a:blipFill>
            <a:blip r:embed="rId3">
              <a:extLst>
                <a:ext uri="{96DAC541-7B7A-43D3-8B79-37D633B846F1}">
                  <asvg:svgBlip xmlns:asvg="http://schemas.microsoft.com/office/drawing/2016/SVG/main" r:embed="rId4"/>
                </a:ext>
              </a:extLst>
            </a:blip>
            <a:stretch>
              <a:fillRect t="-51576"/>
            </a:stretch>
          </a:blipFill>
        </p:spPr>
      </p:sp>
      <p:sp>
        <p:nvSpPr>
          <p:cNvPr id="7" name="TextBox 7"/>
          <p:cNvSpPr txBox="1"/>
          <p:nvPr/>
        </p:nvSpPr>
        <p:spPr>
          <a:xfrm>
            <a:off x="7625899" y="6698782"/>
            <a:ext cx="10662101" cy="1650773"/>
          </a:xfrm>
          <a:prstGeom prst="rect">
            <a:avLst/>
          </a:prstGeom>
        </p:spPr>
        <p:txBody>
          <a:bodyPr wrap="square" lIns="0" tIns="0" rIns="0" bIns="0" rtlCol="0" anchor="t">
            <a:spAutoFit/>
          </a:bodyPr>
          <a:lstStyle/>
          <a:p>
            <a:pPr algn="l">
              <a:lnSpc>
                <a:spcPts val="13877"/>
              </a:lnSpc>
              <a:spcBef>
                <a:spcPct val="0"/>
              </a:spcBef>
            </a:pPr>
            <a:r>
              <a:rPr lang="vi-VN" sz="9912" b="1" spc="-198" dirty="0">
                <a:solidFill>
                  <a:srgbClr val="FFFFFF"/>
                </a:solidFill>
                <a:latin typeface="Cabin Bold"/>
                <a:ea typeface="Cabin Bold"/>
                <a:cs typeface="Cabin Bold"/>
                <a:sym typeface="Cabin Bold"/>
              </a:rPr>
              <a:t>3</a:t>
            </a:r>
            <a:r>
              <a:rPr lang="en-US" sz="9912" b="1" spc="-198" dirty="0">
                <a:solidFill>
                  <a:srgbClr val="FFFFFF"/>
                </a:solidFill>
                <a:latin typeface="Cabin Bold"/>
                <a:ea typeface="Cabin Bold"/>
                <a:cs typeface="Cabin Bold"/>
                <a:sym typeface="Cabin Bold"/>
              </a:rPr>
              <a:t>. </a:t>
            </a:r>
            <a:r>
              <a:rPr lang="vi-VN" sz="9912" b="1" spc="-198" dirty="0">
                <a:solidFill>
                  <a:srgbClr val="FFFFFF"/>
                </a:solidFill>
                <a:latin typeface="Cabin Bold"/>
                <a:ea typeface="Cabin Bold"/>
                <a:cs typeface="Cabin Bold"/>
                <a:sym typeface="Cabin Bold"/>
              </a:rPr>
              <a:t>DEMO Sản phẩm</a:t>
            </a:r>
            <a:endParaRPr lang="en-US" sz="9912" b="1" spc="-198" dirty="0">
              <a:solidFill>
                <a:srgbClr val="FFFFFF"/>
              </a:solidFill>
              <a:latin typeface="Cabin Bold"/>
              <a:ea typeface="Cabin Bold"/>
              <a:cs typeface="Cabin Bold"/>
              <a:sym typeface="Cabin Bold"/>
            </a:endParaRPr>
          </a:p>
        </p:txBody>
      </p:sp>
      <p:sp>
        <p:nvSpPr>
          <p:cNvPr id="8" name="TextBox 8"/>
          <p:cNvSpPr txBox="1"/>
          <p:nvPr/>
        </p:nvSpPr>
        <p:spPr>
          <a:xfrm>
            <a:off x="6816426" y="7197285"/>
            <a:ext cx="10907535" cy="653769"/>
          </a:xfrm>
          <a:prstGeom prst="rect">
            <a:avLst/>
          </a:prstGeom>
        </p:spPr>
        <p:txBody>
          <a:bodyPr lIns="0" tIns="0" rIns="0" bIns="0" rtlCol="0" anchor="t">
            <a:spAutoFit/>
          </a:bodyPr>
          <a:lstStyle/>
          <a:p>
            <a:pPr marL="850635" lvl="1" indent="-425318" algn="just">
              <a:lnSpc>
                <a:spcPts val="5515"/>
              </a:lnSpc>
              <a:buFont typeface="Arial"/>
              <a:buChar char="•"/>
            </a:pPr>
            <a:endParaRPr lang="en-US" sz="3939" spc="19" dirty="0">
              <a:solidFill>
                <a:srgbClr val="FFFFFF"/>
              </a:solidFill>
              <a:latin typeface="Cabin"/>
              <a:ea typeface="Cabin"/>
              <a:cs typeface="Cabin"/>
              <a:sym typeface="Cabin"/>
            </a:endParaRPr>
          </a:p>
        </p:txBody>
      </p:sp>
    </p:spTree>
  </p:cSld>
  <p:clrMapOvr>
    <a:masterClrMapping/>
  </p:clrMapOvr>
  <p:transition spd="slow">
    <p:randomBar dir="ver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sp>
      <p:grpSp>
        <p:nvGrpSpPr>
          <p:cNvPr id="3" name="Group 3"/>
          <p:cNvGrpSpPr/>
          <p:nvPr/>
        </p:nvGrpSpPr>
        <p:grpSpPr>
          <a:xfrm>
            <a:off x="4717373" y="5143500"/>
            <a:ext cx="16666241" cy="5203661"/>
            <a:chOff x="0" y="0"/>
            <a:chExt cx="1132041" cy="353455"/>
          </a:xfrm>
        </p:grpSpPr>
        <p:sp>
          <p:nvSpPr>
            <p:cNvPr id="4" name="Freeform 4"/>
            <p:cNvSpPr/>
            <p:nvPr/>
          </p:nvSpPr>
          <p:spPr>
            <a:xfrm>
              <a:off x="0" y="0"/>
              <a:ext cx="1132041" cy="353455"/>
            </a:xfrm>
            <a:custGeom>
              <a:avLst/>
              <a:gdLst/>
              <a:ahLst/>
              <a:cxnLst/>
              <a:rect l="l" t="t" r="r" b="b"/>
              <a:pathLst>
                <a:path w="1132041" h="353455">
                  <a:moveTo>
                    <a:pt x="203200" y="0"/>
                  </a:moveTo>
                  <a:lnTo>
                    <a:pt x="1132041" y="0"/>
                  </a:lnTo>
                  <a:lnTo>
                    <a:pt x="928841" y="353455"/>
                  </a:lnTo>
                  <a:lnTo>
                    <a:pt x="0" y="353455"/>
                  </a:lnTo>
                  <a:lnTo>
                    <a:pt x="203200" y="0"/>
                  </a:lnTo>
                  <a:close/>
                </a:path>
              </a:pathLst>
            </a:custGeom>
            <a:solidFill>
              <a:srgbClr val="1836B2"/>
            </a:solidFill>
          </p:spPr>
        </p:sp>
        <p:sp>
          <p:nvSpPr>
            <p:cNvPr id="5" name="TextBox 5"/>
            <p:cNvSpPr txBox="1"/>
            <p:nvPr/>
          </p:nvSpPr>
          <p:spPr>
            <a:xfrm>
              <a:off x="101600" y="-28575"/>
              <a:ext cx="928841" cy="382030"/>
            </a:xfrm>
            <a:prstGeom prst="rect">
              <a:avLst/>
            </a:prstGeom>
          </p:spPr>
          <p:txBody>
            <a:bodyPr lIns="50800" tIns="50800" rIns="50800" bIns="50800" rtlCol="0" anchor="ctr"/>
            <a:lstStyle/>
            <a:p>
              <a:pPr algn="ctr">
                <a:lnSpc>
                  <a:spcPts val="2380"/>
                </a:lnSpc>
              </a:pPr>
              <a:endParaRPr/>
            </a:p>
          </p:txBody>
        </p:sp>
      </p:grpSp>
      <p:sp>
        <p:nvSpPr>
          <p:cNvPr id="6" name="Freeform 6"/>
          <p:cNvSpPr/>
          <p:nvPr/>
        </p:nvSpPr>
        <p:spPr>
          <a:xfrm>
            <a:off x="16234069" y="918244"/>
            <a:ext cx="1025231" cy="585373"/>
          </a:xfrm>
          <a:custGeom>
            <a:avLst/>
            <a:gdLst/>
            <a:ahLst/>
            <a:cxnLst/>
            <a:rect l="l" t="t" r="r" b="b"/>
            <a:pathLst>
              <a:path w="1025231" h="585373">
                <a:moveTo>
                  <a:pt x="0" y="0"/>
                </a:moveTo>
                <a:lnTo>
                  <a:pt x="1025231" y="0"/>
                </a:lnTo>
                <a:lnTo>
                  <a:pt x="1025231" y="585373"/>
                </a:lnTo>
                <a:lnTo>
                  <a:pt x="0" y="585373"/>
                </a:lnTo>
                <a:lnTo>
                  <a:pt x="0" y="0"/>
                </a:lnTo>
                <a:close/>
              </a:path>
            </a:pathLst>
          </a:custGeom>
          <a:blipFill>
            <a:blip r:embed="rId3">
              <a:extLst>
                <a:ext uri="{96DAC541-7B7A-43D3-8B79-37D633B846F1}">
                  <asvg:svgBlip xmlns:asvg="http://schemas.microsoft.com/office/drawing/2016/SVG/main" r:embed="rId4"/>
                </a:ext>
              </a:extLst>
            </a:blip>
            <a:stretch>
              <a:fillRect t="-51576"/>
            </a:stretch>
          </a:blipFill>
        </p:spPr>
      </p:sp>
      <p:sp>
        <p:nvSpPr>
          <p:cNvPr id="7" name="TextBox 7"/>
          <p:cNvSpPr txBox="1"/>
          <p:nvPr/>
        </p:nvSpPr>
        <p:spPr>
          <a:xfrm>
            <a:off x="7625900" y="5282833"/>
            <a:ext cx="5812466" cy="1689727"/>
          </a:xfrm>
          <a:prstGeom prst="rect">
            <a:avLst/>
          </a:prstGeom>
        </p:spPr>
        <p:txBody>
          <a:bodyPr lIns="0" tIns="0" rIns="0" bIns="0" rtlCol="0" anchor="t">
            <a:spAutoFit/>
          </a:bodyPr>
          <a:lstStyle/>
          <a:p>
            <a:pPr algn="l">
              <a:lnSpc>
                <a:spcPts val="13877"/>
              </a:lnSpc>
              <a:spcBef>
                <a:spcPct val="0"/>
              </a:spcBef>
            </a:pPr>
            <a:r>
              <a:rPr lang="en-US" sz="9912" b="1" spc="-198">
                <a:solidFill>
                  <a:srgbClr val="FFFFFF"/>
                </a:solidFill>
                <a:latin typeface="Cabin Bold"/>
                <a:ea typeface="Cabin Bold"/>
                <a:cs typeface="Cabin Bold"/>
                <a:sym typeface="Cabin Bold"/>
              </a:rPr>
              <a:t>4. Kết luận</a:t>
            </a:r>
          </a:p>
        </p:txBody>
      </p:sp>
      <p:sp>
        <p:nvSpPr>
          <p:cNvPr id="8" name="TextBox 8"/>
          <p:cNvSpPr txBox="1"/>
          <p:nvPr/>
        </p:nvSpPr>
        <p:spPr>
          <a:xfrm>
            <a:off x="6816426" y="7197285"/>
            <a:ext cx="10907535" cy="2061015"/>
          </a:xfrm>
          <a:prstGeom prst="rect">
            <a:avLst/>
          </a:prstGeom>
        </p:spPr>
        <p:txBody>
          <a:bodyPr lIns="0" tIns="0" rIns="0" bIns="0" rtlCol="0" anchor="t">
            <a:spAutoFit/>
          </a:bodyPr>
          <a:lstStyle/>
          <a:p>
            <a:pPr marL="850635" lvl="1" indent="-425318" algn="just">
              <a:lnSpc>
                <a:spcPts val="5515"/>
              </a:lnSpc>
              <a:buFont typeface="Arial"/>
              <a:buChar char="•"/>
            </a:pPr>
            <a:r>
              <a:rPr lang="en-US" sz="3939" b="1" spc="19">
                <a:solidFill>
                  <a:srgbClr val="FFFFFF"/>
                </a:solidFill>
                <a:latin typeface="Cabin Medium"/>
                <a:ea typeface="Cabin Medium"/>
                <a:cs typeface="Cabin Medium"/>
                <a:sym typeface="Cabin Medium"/>
              </a:rPr>
              <a:t>Những thứ đã làm được</a:t>
            </a:r>
          </a:p>
          <a:p>
            <a:pPr marL="850635" lvl="1" indent="-425318" algn="just">
              <a:lnSpc>
                <a:spcPts val="5515"/>
              </a:lnSpc>
              <a:buFont typeface="Arial"/>
              <a:buChar char="•"/>
            </a:pPr>
            <a:r>
              <a:rPr lang="en-US" sz="3939" b="1" spc="19">
                <a:solidFill>
                  <a:srgbClr val="FFFFFF"/>
                </a:solidFill>
                <a:latin typeface="Cabin Medium"/>
                <a:ea typeface="Cabin Medium"/>
                <a:cs typeface="Cabin Medium"/>
                <a:sym typeface="Cabin Medium"/>
              </a:rPr>
              <a:t>Những hạn chế của ứng dụng</a:t>
            </a:r>
          </a:p>
          <a:p>
            <a:pPr marL="850635" lvl="1" indent="-425318" algn="just">
              <a:lnSpc>
                <a:spcPts val="5515"/>
              </a:lnSpc>
              <a:buFont typeface="Arial"/>
              <a:buChar char="•"/>
            </a:pPr>
            <a:r>
              <a:rPr lang="en-US" sz="3939" b="1" spc="19">
                <a:solidFill>
                  <a:srgbClr val="FFFFFF"/>
                </a:solidFill>
                <a:latin typeface="Cabin Medium"/>
                <a:ea typeface="Cabin Medium"/>
                <a:cs typeface="Cabin Medium"/>
                <a:sym typeface="Cabin Medium"/>
              </a:rPr>
              <a:t>H</a:t>
            </a:r>
            <a:r>
              <a:rPr lang="en-US" sz="3939" spc="19">
                <a:solidFill>
                  <a:srgbClr val="FFFFFF"/>
                </a:solidFill>
                <a:latin typeface="Cabin"/>
                <a:ea typeface="Cabin"/>
                <a:cs typeface="Cabin"/>
                <a:sym typeface="Cabin"/>
              </a:rPr>
              <a:t>ướng phát triển của sản phẩm trong tương lai</a:t>
            </a:r>
          </a:p>
        </p:txBody>
      </p:sp>
    </p:spTree>
    <p:extLst>
      <p:ext uri="{BB962C8B-B14F-4D97-AF65-F5344CB8AC3E}">
        <p14:creationId xmlns:p14="http://schemas.microsoft.com/office/powerpoint/2010/main" val="4122413105"/>
      </p:ext>
    </p:extLst>
  </p:cSld>
  <p:clrMapOvr>
    <a:masterClrMapping/>
  </p:clrMapOvr>
  <p:transition spd="slow">
    <p:randomBar dir="ver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877209202"/>
              </p:ext>
            </p:extLst>
          </p:nvPr>
        </p:nvGraphicFramePr>
        <p:xfrm>
          <a:off x="1028700" y="2230013"/>
          <a:ext cx="16230600" cy="5610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2628900">
                <a:tc>
                  <a:txBody>
                    <a:bodyPr/>
                    <a:lstStyle/>
                    <a:p>
                      <a:pPr algn="l">
                        <a:lnSpc>
                          <a:spcPts val="5599"/>
                        </a:lnSpc>
                        <a:defRPr/>
                      </a:pPr>
                      <a:r>
                        <a:rPr lang="en-US" sz="3999" b="1">
                          <a:solidFill>
                            <a:srgbClr val="FFFFFF"/>
                          </a:solidFill>
                          <a:latin typeface="Cabin Bold"/>
                          <a:ea typeface="Cabin Bold"/>
                          <a:cs typeface="Cabin Bold"/>
                          <a:sym typeface="Cabin Bold"/>
                        </a:rPr>
                        <a:t>Cài đặt được các tính năng cơ bản</a:t>
                      </a:r>
                      <a:endParaRPr lang="en-US" sz="1100"/>
                    </a:p>
                  </a:txBody>
                  <a:tcPr marL="190500" marR="190500" marT="190500" marB="190500">
                    <a:lnL w="0" cap="flat" cmpd="sng" algn="ctr">
                      <a:solidFill>
                        <a:srgbClr val="000000"/>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tc>
                  <a:txBody>
                    <a:bodyPr/>
                    <a:lstStyle/>
                    <a:p>
                      <a:pPr algn="l">
                        <a:lnSpc>
                          <a:spcPts val="5599"/>
                        </a:lnSpc>
                        <a:defRPr/>
                      </a:pPr>
                      <a:r>
                        <a:rPr lang="en-US" sz="3999" b="1">
                          <a:solidFill>
                            <a:srgbClr val="FFFFFF"/>
                          </a:solidFill>
                          <a:latin typeface="Cabin Bold"/>
                          <a:ea typeface="Cabin Bold"/>
                          <a:cs typeface="Cabin Bold"/>
                          <a:sym typeface="Cabin Bold"/>
                        </a:rPr>
                        <a:t>Thực hiện đúng các bước theo quy trình đã đưa ra</a:t>
                      </a:r>
                      <a:endParaRPr lang="en-US" sz="110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tc>
                  <a:txBody>
                    <a:bodyPr/>
                    <a:lstStyle/>
                    <a:p>
                      <a:pPr algn="l">
                        <a:lnSpc>
                          <a:spcPts val="5599"/>
                        </a:lnSpc>
                        <a:defRPr/>
                      </a:pPr>
                      <a:r>
                        <a:rPr lang="en-US" sz="3999" b="1" dirty="0" err="1">
                          <a:solidFill>
                            <a:srgbClr val="FFFFFF"/>
                          </a:solidFill>
                          <a:latin typeface="Cabin Bold"/>
                          <a:ea typeface="Cabin Bold"/>
                          <a:cs typeface="Cabin Bold"/>
                          <a:sym typeface="Cabin Bold"/>
                        </a:rPr>
                        <a:t>Cài</a:t>
                      </a:r>
                      <a:r>
                        <a:rPr lang="en-US" sz="3999" b="1" dirty="0">
                          <a:solidFill>
                            <a:srgbClr val="FFFFFF"/>
                          </a:solidFill>
                          <a:latin typeface="Cabin Bold"/>
                          <a:ea typeface="Cabin Bold"/>
                          <a:cs typeface="Cabin Bold"/>
                          <a:sym typeface="Cabin Bold"/>
                        </a:rPr>
                        <a:t> </a:t>
                      </a:r>
                      <a:r>
                        <a:rPr lang="en-US" sz="3999" b="1" dirty="0" err="1">
                          <a:solidFill>
                            <a:srgbClr val="FFFFFF"/>
                          </a:solidFill>
                          <a:latin typeface="Cabin Bold"/>
                          <a:ea typeface="Cabin Bold"/>
                          <a:cs typeface="Cabin Bold"/>
                          <a:sym typeface="Cabin Bold"/>
                        </a:rPr>
                        <a:t>đặt</a:t>
                      </a:r>
                      <a:r>
                        <a:rPr lang="en-US" sz="3999" b="1" dirty="0">
                          <a:solidFill>
                            <a:srgbClr val="FFFFFF"/>
                          </a:solidFill>
                          <a:latin typeface="Cabin Bold"/>
                          <a:ea typeface="Cabin Bold"/>
                          <a:cs typeface="Cabin Bold"/>
                          <a:sym typeface="Cabin Bold"/>
                        </a:rPr>
                        <a:t> </a:t>
                      </a:r>
                      <a:r>
                        <a:rPr lang="en-US" sz="3999" b="1" dirty="0" err="1">
                          <a:solidFill>
                            <a:srgbClr val="FFFFFF"/>
                          </a:solidFill>
                          <a:latin typeface="Cabin Bold"/>
                          <a:ea typeface="Cabin Bold"/>
                          <a:cs typeface="Cabin Bold"/>
                          <a:sym typeface="Cabin Bold"/>
                        </a:rPr>
                        <a:t>thành</a:t>
                      </a:r>
                      <a:r>
                        <a:rPr lang="en-US" sz="3999" b="1" dirty="0">
                          <a:solidFill>
                            <a:srgbClr val="FFFFFF"/>
                          </a:solidFill>
                          <a:latin typeface="Cabin Bold"/>
                          <a:ea typeface="Cabin Bold"/>
                          <a:cs typeface="Cabin Bold"/>
                          <a:sym typeface="Cabin Bold"/>
                        </a:rPr>
                        <a:t> </a:t>
                      </a:r>
                      <a:r>
                        <a:rPr lang="en-US" sz="3999" b="1" dirty="0" err="1">
                          <a:solidFill>
                            <a:srgbClr val="FFFFFF"/>
                          </a:solidFill>
                          <a:latin typeface="Cabin Bold"/>
                          <a:ea typeface="Cabin Bold"/>
                          <a:cs typeface="Cabin Bold"/>
                          <a:sym typeface="Cabin Bold"/>
                        </a:rPr>
                        <a:t>công</a:t>
                      </a:r>
                      <a:r>
                        <a:rPr lang="en-US" sz="3999" b="1" dirty="0">
                          <a:solidFill>
                            <a:srgbClr val="FFFFFF"/>
                          </a:solidFill>
                          <a:latin typeface="Cabin Bold"/>
                          <a:ea typeface="Cabin Bold"/>
                          <a:cs typeface="Cabin Bold"/>
                          <a:sym typeface="Cabin Bold"/>
                        </a:rPr>
                        <a:t> Chatbot </a:t>
                      </a:r>
                      <a:r>
                        <a:rPr lang="en-US" sz="3999" b="1" dirty="0" err="1">
                          <a:solidFill>
                            <a:srgbClr val="FFFFFF"/>
                          </a:solidFill>
                          <a:latin typeface="Cabin Bold"/>
                          <a:ea typeface="Cabin Bold"/>
                          <a:cs typeface="Cabin Bold"/>
                          <a:sym typeface="Cabin Bold"/>
                        </a:rPr>
                        <a:t>vào</a:t>
                      </a:r>
                      <a:r>
                        <a:rPr lang="en-US" sz="3999" b="1" dirty="0">
                          <a:solidFill>
                            <a:srgbClr val="FFFFFF"/>
                          </a:solidFill>
                          <a:latin typeface="Cabin Bold"/>
                          <a:ea typeface="Cabin Bold"/>
                          <a:cs typeface="Cabin Bold"/>
                          <a:sym typeface="Cabin Bold"/>
                        </a:rPr>
                        <a:t> </a:t>
                      </a:r>
                      <a:r>
                        <a:rPr lang="en-US" sz="3999" b="1" dirty="0" err="1">
                          <a:solidFill>
                            <a:srgbClr val="FFFFFF"/>
                          </a:solidFill>
                          <a:latin typeface="Cabin Bold"/>
                          <a:ea typeface="Cabin Bold"/>
                          <a:cs typeface="Cabin Bold"/>
                          <a:sym typeface="Cabin Bold"/>
                        </a:rPr>
                        <a:t>dự</a:t>
                      </a:r>
                      <a:r>
                        <a:rPr lang="en-US" sz="3999" b="1" dirty="0">
                          <a:solidFill>
                            <a:srgbClr val="FFFFFF"/>
                          </a:solidFill>
                          <a:latin typeface="Cabin Bold"/>
                          <a:ea typeface="Cabin Bold"/>
                          <a:cs typeface="Cabin Bold"/>
                          <a:sym typeface="Cabin Bold"/>
                        </a:rPr>
                        <a:t> </a:t>
                      </a:r>
                      <a:r>
                        <a:rPr lang="en-US" sz="3999" b="1" dirty="0" err="1">
                          <a:solidFill>
                            <a:srgbClr val="FFFFFF"/>
                          </a:solidFill>
                          <a:latin typeface="Cabin Bold"/>
                          <a:ea typeface="Cabin Bold"/>
                          <a:cs typeface="Cabin Bold"/>
                          <a:sym typeface="Cabin Bold"/>
                        </a:rPr>
                        <a:t>án</a:t>
                      </a:r>
                      <a:endParaRPr lang="en-US" sz="1100" dirty="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extLst>
                  <a:ext uri="{0D108BD9-81ED-4DB2-BD59-A6C34878D82A}">
                    <a16:rowId xmlns:a16="http://schemas.microsoft.com/office/drawing/2014/main" val="10000"/>
                  </a:ext>
                </a:extLst>
              </a:tr>
              <a:tr h="2981325">
                <a:tc>
                  <a:txBody>
                    <a:bodyPr/>
                    <a:lstStyle/>
                    <a:p>
                      <a:pPr algn="l">
                        <a:lnSpc>
                          <a:spcPts val="3359"/>
                        </a:lnSpc>
                        <a:defRPr/>
                      </a:pPr>
                      <a:r>
                        <a:rPr lang="en-US" sz="2399">
                          <a:solidFill>
                            <a:srgbClr val="1836B2"/>
                          </a:solidFill>
                          <a:latin typeface="Cabin"/>
                          <a:ea typeface="Cabin"/>
                          <a:cs typeface="Cabin"/>
                          <a:sym typeface="Cabin"/>
                        </a:rPr>
                        <a:t>Người phát triển dự án đã cài đặt thành công các chức năng cơ bản của một ứng dụng mua hàng trực tuyến như Xem thông tin sản phẩm, Thêm vào giỏ hàng,.....</a:t>
                      </a:r>
                      <a:endParaRPr lang="en-US" sz="1100"/>
                    </a:p>
                  </a:txBody>
                  <a:tcPr marL="190500" marR="190500" marT="190500" marB="190500">
                    <a:lnL w="0" cap="flat" cmpd="sng" algn="ctr">
                      <a:solidFill>
                        <a:srgbClr val="000000"/>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3359"/>
                        </a:lnSpc>
                        <a:defRPr/>
                      </a:pPr>
                      <a:r>
                        <a:rPr lang="en-US" sz="2399">
                          <a:solidFill>
                            <a:srgbClr val="1836B2"/>
                          </a:solidFill>
                          <a:latin typeface="Cabin"/>
                          <a:ea typeface="Cabin"/>
                          <a:cs typeface="Cabin"/>
                          <a:sym typeface="Cabin"/>
                        </a:rPr>
                        <a:t>Trong quá trình xây dựng dự án thì người phát triển đã tuân thủ theo các bước mà quy trình thực hiện đã được đề ra </a:t>
                      </a:r>
                      <a:endParaRPr lang="en-US" sz="110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3359"/>
                        </a:lnSpc>
                        <a:defRPr/>
                      </a:pPr>
                      <a:r>
                        <a:rPr lang="en-US" sz="2399" dirty="0" err="1">
                          <a:solidFill>
                            <a:srgbClr val="1836B2"/>
                          </a:solidFill>
                          <a:latin typeface="Cabin"/>
                          <a:ea typeface="Cabin"/>
                          <a:cs typeface="Cabin"/>
                          <a:sym typeface="Cabin"/>
                        </a:rPr>
                        <a:t>Có</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sử</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dụng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các</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tính</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năng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mới</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trong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dự</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án</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đó</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là</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cài</a:t>
                      </a:r>
                      <a:r>
                        <a:rPr lang="en-US" sz="2399" dirty="0">
                          <a:solidFill>
                            <a:srgbClr val="1836B2"/>
                          </a:solidFill>
                          <a:latin typeface="Cabin"/>
                          <a:ea typeface="Cabin"/>
                          <a:cs typeface="Cabin"/>
                          <a:sym typeface="Cabin"/>
                        </a:rPr>
                        <a:t> Chatbot </a:t>
                      </a:r>
                      <a:r>
                        <a:rPr lang="en-US" sz="2399" dirty="0" err="1">
                          <a:solidFill>
                            <a:srgbClr val="1836B2"/>
                          </a:solidFill>
                          <a:latin typeface="Cabin"/>
                          <a:ea typeface="Cabin"/>
                          <a:cs typeface="Cabin"/>
                          <a:sym typeface="Cabin"/>
                        </a:rPr>
                        <a:t>tự</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động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cho</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khách</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hàng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tăng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tối</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đa</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sự</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trải</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nghiệm</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của</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người</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dùng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với</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dự</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án</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và</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có</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sự</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phát</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triển</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trong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tìm</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hiểu</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các</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công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nghệ</a:t>
                      </a:r>
                      <a:r>
                        <a:rPr lang="en-US" sz="2399" dirty="0">
                          <a:solidFill>
                            <a:srgbClr val="1836B2"/>
                          </a:solidFill>
                          <a:latin typeface="Cabin"/>
                          <a:ea typeface="Cabin"/>
                          <a:cs typeface="Cabin"/>
                          <a:sym typeface="Cabin"/>
                        </a:rPr>
                        <a:t> AI </a:t>
                      </a:r>
                      <a:r>
                        <a:rPr lang="en-US" sz="2399" dirty="0" err="1">
                          <a:solidFill>
                            <a:srgbClr val="1836B2"/>
                          </a:solidFill>
                          <a:latin typeface="Cabin"/>
                          <a:ea typeface="Cabin"/>
                          <a:cs typeface="Cabin"/>
                          <a:sym typeface="Cabin"/>
                        </a:rPr>
                        <a:t>trong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thời</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điểm</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hiện</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tại</a:t>
                      </a:r>
                      <a:r>
                        <a:rPr lang="en-US" sz="2399" dirty="0">
                          <a:solidFill>
                            <a:srgbClr val="1836B2"/>
                          </a:solidFill>
                          <a:latin typeface="Cabin"/>
                          <a:ea typeface="Cabin"/>
                          <a:cs typeface="Cabin"/>
                          <a:sym typeface="Cabin"/>
                        </a:rPr>
                        <a:t> </a:t>
                      </a:r>
                      <a:r>
                        <a:rPr lang="en-US" sz="2399" b="1" dirty="0">
                          <a:solidFill>
                            <a:srgbClr val="1836B2"/>
                          </a:solidFill>
                          <a:latin typeface="Cabin Bold"/>
                          <a:ea typeface="Cabin Bold"/>
                          <a:cs typeface="Cabin Bold"/>
                          <a:sym typeface="Cabin Bold"/>
                        </a:rPr>
                        <a:t> </a:t>
                      </a:r>
                      <a:endParaRPr lang="en-US" sz="1100" dirty="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Freeform 3"/>
          <p:cNvSpPr/>
          <p:nvPr/>
        </p:nvSpPr>
        <p:spPr>
          <a:xfrm>
            <a:off x="15799040" y="641624"/>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grpSp>
        <p:nvGrpSpPr>
          <p:cNvPr id="4" name="Group 4"/>
          <p:cNvGrpSpPr/>
          <p:nvPr/>
        </p:nvGrpSpPr>
        <p:grpSpPr>
          <a:xfrm>
            <a:off x="1028700" y="777221"/>
            <a:ext cx="13784426" cy="1452859"/>
            <a:chOff x="0" y="0"/>
            <a:chExt cx="18379235" cy="1937146"/>
          </a:xfrm>
        </p:grpSpPr>
        <p:sp>
          <p:nvSpPr>
            <p:cNvPr id="5" name="TextBox 5"/>
            <p:cNvSpPr txBox="1"/>
            <p:nvPr/>
          </p:nvSpPr>
          <p:spPr>
            <a:xfrm>
              <a:off x="0" y="-95250"/>
              <a:ext cx="18379235" cy="1204384"/>
            </a:xfrm>
            <a:prstGeom prst="rect">
              <a:avLst/>
            </a:prstGeom>
          </p:spPr>
          <p:txBody>
            <a:bodyPr lIns="0" tIns="0" rIns="0" bIns="0" rtlCol="0" anchor="t">
              <a:spAutoFit/>
            </a:bodyPr>
            <a:lstStyle/>
            <a:p>
              <a:pPr algn="l">
                <a:lnSpc>
                  <a:spcPts val="7699"/>
                </a:lnSpc>
                <a:spcBef>
                  <a:spcPct val="0"/>
                </a:spcBef>
              </a:pPr>
              <a:r>
                <a:rPr lang="en-US" sz="5499" b="1" spc="-109">
                  <a:solidFill>
                    <a:srgbClr val="1836B2"/>
                  </a:solidFill>
                  <a:latin typeface="Cabin Bold"/>
                  <a:ea typeface="Cabin Bold"/>
                  <a:cs typeface="Cabin Bold"/>
                  <a:sym typeface="Cabin Bold"/>
                </a:rPr>
                <a:t>Những thứ đã làm được</a:t>
              </a:r>
            </a:p>
          </p:txBody>
        </p:sp>
        <p:sp>
          <p:nvSpPr>
            <p:cNvPr id="6" name="TextBox 6"/>
            <p:cNvSpPr txBox="1"/>
            <p:nvPr/>
          </p:nvSpPr>
          <p:spPr>
            <a:xfrm>
              <a:off x="0" y="1314422"/>
              <a:ext cx="18379235" cy="579544"/>
            </a:xfrm>
            <a:prstGeom prst="rect">
              <a:avLst/>
            </a:prstGeom>
          </p:spPr>
          <p:txBody>
            <a:bodyPr lIns="0" tIns="0" rIns="0" bIns="0" rtlCol="0" anchor="t">
              <a:spAutoFit/>
            </a:bodyPr>
            <a:lstStyle/>
            <a:p>
              <a:pPr algn="l">
                <a:lnSpc>
                  <a:spcPts val="3604"/>
                </a:lnSpc>
              </a:pPr>
              <a:r>
                <a:rPr lang="en-US" sz="2574" spc="12">
                  <a:solidFill>
                    <a:srgbClr val="000000"/>
                  </a:solidFill>
                  <a:latin typeface="Cabin"/>
                  <a:ea typeface="Cabin"/>
                  <a:cs typeface="Cabin"/>
                  <a:sym typeface="Cabin"/>
                </a:rPr>
                <a:t>Đây là những điều trong quá trình phát triển ứng dụng đã làm được</a:t>
              </a:r>
            </a:p>
          </p:txBody>
        </p:sp>
      </p:grpSp>
    </p:spTree>
  </p:cSld>
  <p:clrMapOvr>
    <a:masterClrMapping/>
  </p:clrMapOvr>
  <p:transition spd="slow">
    <p:randomBar dir="ver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extLst>
              <p:ext uri="{D42A27DB-BD31-4B8C-83A1-F6EECF244321}">
                <p14:modId xmlns:p14="http://schemas.microsoft.com/office/powerpoint/2010/main" val="2942245667"/>
              </p:ext>
            </p:extLst>
          </p:nvPr>
        </p:nvGraphicFramePr>
        <p:xfrm>
          <a:off x="1028700" y="2230013"/>
          <a:ext cx="16230600" cy="4701172"/>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1924050">
                <a:tc>
                  <a:txBody>
                    <a:bodyPr/>
                    <a:lstStyle/>
                    <a:p>
                      <a:pPr algn="l">
                        <a:lnSpc>
                          <a:spcPts val="5599"/>
                        </a:lnSpc>
                        <a:defRPr/>
                      </a:pPr>
                      <a:r>
                        <a:rPr lang="en-US" sz="3999" b="1">
                          <a:solidFill>
                            <a:srgbClr val="FFFFFF"/>
                          </a:solidFill>
                          <a:latin typeface="Cabin Bold"/>
                          <a:ea typeface="Cabin Bold"/>
                          <a:cs typeface="Cabin Bold"/>
                          <a:sym typeface="Cabin Bold"/>
                        </a:rPr>
                        <a:t>Một số tính năng vẫn còn lỗi</a:t>
                      </a:r>
                      <a:endParaRPr lang="en-US" sz="1100"/>
                    </a:p>
                  </a:txBody>
                  <a:tcPr marL="190500" marR="190500" marT="190500" marB="190500">
                    <a:lnL w="0" cap="flat" cmpd="sng" algn="ctr">
                      <a:solidFill>
                        <a:srgbClr val="000000"/>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tc>
                  <a:txBody>
                    <a:bodyPr/>
                    <a:lstStyle/>
                    <a:p>
                      <a:pPr algn="l">
                        <a:lnSpc>
                          <a:spcPts val="5599"/>
                        </a:lnSpc>
                        <a:defRPr/>
                      </a:pPr>
                      <a:r>
                        <a:rPr lang="en-US" sz="3999" b="1">
                          <a:solidFill>
                            <a:srgbClr val="FFFFFF"/>
                          </a:solidFill>
                          <a:latin typeface="Cabin Bold"/>
                          <a:ea typeface="Cabin Bold"/>
                          <a:cs typeface="Cabin Bold"/>
                          <a:sym typeface="Cabin Bold"/>
                        </a:rPr>
                        <a:t>Giao diện vẫn chưa được trao chuốt</a:t>
                      </a:r>
                      <a:endParaRPr lang="en-US" sz="110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tc>
                  <a:txBody>
                    <a:bodyPr/>
                    <a:lstStyle/>
                    <a:p>
                      <a:pPr algn="l">
                        <a:lnSpc>
                          <a:spcPts val="5599"/>
                        </a:lnSpc>
                        <a:defRPr/>
                      </a:pPr>
                      <a:r>
                        <a:rPr lang="en-US" sz="3999" b="1" dirty="0" err="1">
                          <a:solidFill>
                            <a:srgbClr val="FFFFFF"/>
                          </a:solidFill>
                          <a:latin typeface="Cabin Bold"/>
                          <a:ea typeface="Cabin Bold"/>
                          <a:cs typeface="Cabin Bold"/>
                          <a:sym typeface="Cabin Bold"/>
                        </a:rPr>
                        <a:t>Công</a:t>
                      </a:r>
                      <a:r>
                        <a:rPr lang="en-US" sz="3999" b="1" dirty="0">
                          <a:solidFill>
                            <a:srgbClr val="FFFFFF"/>
                          </a:solidFill>
                          <a:latin typeface="Cabin Bold"/>
                          <a:ea typeface="Cabin Bold"/>
                          <a:cs typeface="Cabin Bold"/>
                          <a:sym typeface="Cabin Bold"/>
                        </a:rPr>
                        <a:t> </a:t>
                      </a:r>
                      <a:r>
                        <a:rPr lang="en-US" sz="3999" b="1" dirty="0" err="1">
                          <a:solidFill>
                            <a:srgbClr val="FFFFFF"/>
                          </a:solidFill>
                          <a:latin typeface="Cabin Bold"/>
                          <a:ea typeface="Cabin Bold"/>
                          <a:cs typeface="Cabin Bold"/>
                          <a:sym typeface="Cabin Bold"/>
                        </a:rPr>
                        <a:t>nghệ</a:t>
                      </a:r>
                      <a:r>
                        <a:rPr lang="en-US" sz="3999" b="1" dirty="0">
                          <a:solidFill>
                            <a:srgbClr val="FFFFFF"/>
                          </a:solidFill>
                          <a:latin typeface="Cabin Bold"/>
                          <a:ea typeface="Cabin Bold"/>
                          <a:cs typeface="Cabin Bold"/>
                          <a:sym typeface="Cabin Bold"/>
                        </a:rPr>
                        <a:t> Chatbot </a:t>
                      </a:r>
                      <a:r>
                        <a:rPr lang="en-US" sz="3999" b="1" dirty="0" err="1">
                          <a:solidFill>
                            <a:srgbClr val="FFFFFF"/>
                          </a:solidFill>
                          <a:latin typeface="Cabin Bold"/>
                          <a:ea typeface="Cabin Bold"/>
                          <a:cs typeface="Cabin Bold"/>
                          <a:sym typeface="Cabin Bold"/>
                        </a:rPr>
                        <a:t>vẫn</a:t>
                      </a:r>
                      <a:r>
                        <a:rPr lang="en-US" sz="3999" b="1" dirty="0">
                          <a:solidFill>
                            <a:srgbClr val="FFFFFF"/>
                          </a:solidFill>
                          <a:latin typeface="Cabin Bold"/>
                          <a:ea typeface="Cabin Bold"/>
                          <a:cs typeface="Cabin Bold"/>
                          <a:sym typeface="Cabin Bold"/>
                        </a:rPr>
                        <a:t> </a:t>
                      </a:r>
                      <a:r>
                        <a:rPr lang="en-US" sz="3999" b="1" dirty="0" err="1">
                          <a:solidFill>
                            <a:srgbClr val="FFFFFF"/>
                          </a:solidFill>
                          <a:latin typeface="Cabin Bold"/>
                          <a:ea typeface="Cabin Bold"/>
                          <a:cs typeface="Cabin Bold"/>
                          <a:sym typeface="Cabin Bold"/>
                        </a:rPr>
                        <a:t>còn</a:t>
                      </a:r>
                      <a:r>
                        <a:rPr lang="en-US" sz="3999" b="1" dirty="0">
                          <a:solidFill>
                            <a:srgbClr val="FFFFFF"/>
                          </a:solidFill>
                          <a:latin typeface="Cabin Bold"/>
                          <a:ea typeface="Cabin Bold"/>
                          <a:cs typeface="Cabin Bold"/>
                          <a:sym typeface="Cabin Bold"/>
                        </a:rPr>
                        <a:t> </a:t>
                      </a:r>
                      <a:r>
                        <a:rPr lang="en-US" sz="3999" b="1" dirty="0" err="1">
                          <a:solidFill>
                            <a:srgbClr val="FFFFFF"/>
                          </a:solidFill>
                          <a:latin typeface="Cabin Bold"/>
                          <a:ea typeface="Cabin Bold"/>
                          <a:cs typeface="Cabin Bold"/>
                          <a:sym typeface="Cabin Bold"/>
                        </a:rPr>
                        <a:t>thiếu</a:t>
                      </a:r>
                      <a:r>
                        <a:rPr lang="en-US" sz="3999" b="1" dirty="0">
                          <a:solidFill>
                            <a:srgbClr val="FFFFFF"/>
                          </a:solidFill>
                          <a:latin typeface="Cabin Bold"/>
                          <a:ea typeface="Cabin Bold"/>
                          <a:cs typeface="Cabin Bold"/>
                          <a:sym typeface="Cabin Bold"/>
                        </a:rPr>
                        <a:t> </a:t>
                      </a:r>
                      <a:r>
                        <a:rPr lang="en-US" sz="3999" b="1" dirty="0" err="1">
                          <a:solidFill>
                            <a:srgbClr val="FFFFFF"/>
                          </a:solidFill>
                          <a:latin typeface="Cabin Bold"/>
                          <a:ea typeface="Cabin Bold"/>
                          <a:cs typeface="Cabin Bold"/>
                          <a:sym typeface="Cabin Bold"/>
                        </a:rPr>
                        <a:t>xót</a:t>
                      </a:r>
                      <a:endParaRPr lang="en-US" sz="1100" dirty="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extLst>
                  <a:ext uri="{0D108BD9-81ED-4DB2-BD59-A6C34878D82A}">
                    <a16:rowId xmlns:a16="http://schemas.microsoft.com/office/drawing/2014/main" val="10000"/>
                  </a:ext>
                </a:extLst>
              </a:tr>
              <a:tr h="2777122">
                <a:tc>
                  <a:txBody>
                    <a:bodyPr/>
                    <a:lstStyle/>
                    <a:p>
                      <a:pPr algn="just">
                        <a:lnSpc>
                          <a:spcPts val="3359"/>
                        </a:lnSpc>
                        <a:defRPr/>
                      </a:pPr>
                      <a:r>
                        <a:rPr lang="en-US" sz="2399">
                          <a:solidFill>
                            <a:srgbClr val="1836B2"/>
                          </a:solidFill>
                          <a:latin typeface="Cabin"/>
                          <a:ea typeface="Cabin"/>
                          <a:cs typeface="Cabin"/>
                          <a:sym typeface="Cabin"/>
                        </a:rPr>
                        <a:t>Người phát triển dự án trong quá trình cài đặt các tính năng vẫn còn xuất hiện lỗi vẫn cần phải nghiên cứu và sửa lỗi trong thời gian tới,....</a:t>
                      </a:r>
                      <a:endParaRPr lang="en-US" sz="1100"/>
                    </a:p>
                  </a:txBody>
                  <a:tcPr marL="190500" marR="190500" marT="190500" marB="190500">
                    <a:lnL w="0" cap="flat" cmpd="sng" algn="ctr">
                      <a:solidFill>
                        <a:srgbClr val="000000"/>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just">
                        <a:lnSpc>
                          <a:spcPts val="3359"/>
                        </a:lnSpc>
                        <a:defRPr/>
                      </a:pPr>
                      <a:r>
                        <a:rPr lang="en-US" sz="2399">
                          <a:solidFill>
                            <a:srgbClr val="1836B2"/>
                          </a:solidFill>
                          <a:latin typeface="Cabin"/>
                          <a:ea typeface="Cabin"/>
                          <a:cs typeface="Cabin"/>
                          <a:sym typeface="Cabin"/>
                        </a:rPr>
                        <a:t>Giao diện trong ứng dụng vẫn còn hơi thô sơ và chưa được trao chuốt kĩ về phần nhìn, điều này có thể làm giảm sút lượng người truy cập ứng dụng,...</a:t>
                      </a:r>
                      <a:endParaRPr lang="en-US" sz="110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3359"/>
                        </a:lnSpc>
                        <a:defRPr/>
                      </a:pPr>
                      <a:r>
                        <a:rPr lang="en-US" sz="2399" dirty="0" err="1">
                          <a:solidFill>
                            <a:srgbClr val="1836B2"/>
                          </a:solidFill>
                          <a:latin typeface="Cabin"/>
                          <a:ea typeface="Cabin"/>
                          <a:cs typeface="Cabin"/>
                          <a:sym typeface="Cabin"/>
                        </a:rPr>
                        <a:t>Công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nghệ</a:t>
                      </a:r>
                      <a:r>
                        <a:rPr lang="en-US" sz="2399" dirty="0">
                          <a:solidFill>
                            <a:srgbClr val="1836B2"/>
                          </a:solidFill>
                          <a:latin typeface="Cabin"/>
                          <a:ea typeface="Cabin"/>
                          <a:cs typeface="Cabin"/>
                          <a:sym typeface="Cabin"/>
                        </a:rPr>
                        <a:t> </a:t>
                      </a:r>
                      <a:r>
                        <a:rPr lang="en-US" sz="2399">
                          <a:solidFill>
                            <a:srgbClr val="1836B2"/>
                          </a:solidFill>
                          <a:latin typeface="Cabin"/>
                          <a:ea typeface="Cabin"/>
                          <a:cs typeface="Cabin"/>
                          <a:sym typeface="Cabin"/>
                        </a:rPr>
                        <a:t>Chatbot được</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cài</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vào</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hệ</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thống</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vẫn</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còn</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thiếu</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nhiều</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dữ</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liệu</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từ</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đầu</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vào</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và</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đầu</a:t>
                      </a:r>
                      <a:r>
                        <a:rPr lang="en-US" sz="2399" dirty="0">
                          <a:solidFill>
                            <a:srgbClr val="1836B2"/>
                          </a:solidFill>
                          <a:latin typeface="Cabin"/>
                          <a:ea typeface="Cabin"/>
                          <a:cs typeface="Cabin"/>
                          <a:sym typeface="Cabin"/>
                        </a:rPr>
                        <a:t> ra </a:t>
                      </a:r>
                      <a:r>
                        <a:rPr lang="en-US" sz="2399" dirty="0" err="1">
                          <a:solidFill>
                            <a:srgbClr val="1836B2"/>
                          </a:solidFill>
                          <a:latin typeface="Cabin"/>
                          <a:ea typeface="Cabin"/>
                          <a:cs typeface="Cabin"/>
                          <a:sym typeface="Cabin"/>
                        </a:rPr>
                        <a:t>thông</a:t>
                      </a:r>
                      <a:r>
                        <a:rPr lang="en-US" sz="2399" dirty="0">
                          <a:solidFill>
                            <a:srgbClr val="1836B2"/>
                          </a:solidFill>
                          <a:latin typeface="Cabin"/>
                          <a:ea typeface="Cabin"/>
                          <a:cs typeface="Cabin"/>
                          <a:sym typeface="Cabin"/>
                        </a:rPr>
                        <a:t> tin </a:t>
                      </a:r>
                      <a:r>
                        <a:rPr lang="en-US" sz="2399" dirty="0" err="1">
                          <a:solidFill>
                            <a:srgbClr val="1836B2"/>
                          </a:solidFill>
                          <a:latin typeface="Cabin"/>
                          <a:ea typeface="Cabin"/>
                          <a:cs typeface="Cabin"/>
                          <a:sym typeface="Cabin"/>
                        </a:rPr>
                        <a:t>tới</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người</a:t>
                      </a:r>
                      <a:r>
                        <a:rPr lang="en-US" sz="2399" dirty="0">
                          <a:solidFill>
                            <a:srgbClr val="1836B2"/>
                          </a:solidFill>
                          <a:latin typeface="Cabin"/>
                          <a:ea typeface="Cabin"/>
                          <a:cs typeface="Cabin"/>
                          <a:sym typeface="Cabin"/>
                        </a:rPr>
                        <a:t> </a:t>
                      </a:r>
                      <a:r>
                        <a:rPr lang="en-US" sz="2399" dirty="0" err="1">
                          <a:solidFill>
                            <a:srgbClr val="1836B2"/>
                          </a:solidFill>
                          <a:latin typeface="Cabin"/>
                          <a:ea typeface="Cabin"/>
                          <a:cs typeface="Cabin"/>
                          <a:sym typeface="Cabin"/>
                        </a:rPr>
                        <a:t>dùng</a:t>
                      </a:r>
                      <a:r>
                        <a:rPr lang="en-US" sz="2399" dirty="0">
                          <a:solidFill>
                            <a:srgbClr val="1836B2"/>
                          </a:solidFill>
                          <a:latin typeface="Cabin"/>
                          <a:ea typeface="Cabin"/>
                          <a:cs typeface="Cabin"/>
                          <a:sym typeface="Cabin"/>
                        </a:rPr>
                        <a:t>,....</a:t>
                      </a:r>
                      <a:endParaRPr lang="en-US" sz="1100" dirty="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Freeform 3"/>
          <p:cNvSpPr/>
          <p:nvPr/>
        </p:nvSpPr>
        <p:spPr>
          <a:xfrm>
            <a:off x="15799040" y="641624"/>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grpSp>
        <p:nvGrpSpPr>
          <p:cNvPr id="4" name="Group 4"/>
          <p:cNvGrpSpPr/>
          <p:nvPr/>
        </p:nvGrpSpPr>
        <p:grpSpPr>
          <a:xfrm>
            <a:off x="1028700" y="777221"/>
            <a:ext cx="13784426" cy="1452859"/>
            <a:chOff x="0" y="0"/>
            <a:chExt cx="18379235" cy="1937146"/>
          </a:xfrm>
        </p:grpSpPr>
        <p:sp>
          <p:nvSpPr>
            <p:cNvPr id="5" name="TextBox 5"/>
            <p:cNvSpPr txBox="1"/>
            <p:nvPr/>
          </p:nvSpPr>
          <p:spPr>
            <a:xfrm>
              <a:off x="0" y="-95250"/>
              <a:ext cx="18379235" cy="1204384"/>
            </a:xfrm>
            <a:prstGeom prst="rect">
              <a:avLst/>
            </a:prstGeom>
          </p:spPr>
          <p:txBody>
            <a:bodyPr lIns="0" tIns="0" rIns="0" bIns="0" rtlCol="0" anchor="t">
              <a:spAutoFit/>
            </a:bodyPr>
            <a:lstStyle/>
            <a:p>
              <a:pPr algn="l">
                <a:lnSpc>
                  <a:spcPts val="7699"/>
                </a:lnSpc>
                <a:spcBef>
                  <a:spcPct val="0"/>
                </a:spcBef>
              </a:pPr>
              <a:r>
                <a:rPr lang="en-US" sz="5499" b="1" spc="-109">
                  <a:solidFill>
                    <a:srgbClr val="1836B2"/>
                  </a:solidFill>
                  <a:latin typeface="Cabin Bold"/>
                  <a:ea typeface="Cabin Bold"/>
                  <a:cs typeface="Cabin Bold"/>
                  <a:sym typeface="Cabin Bold"/>
                </a:rPr>
                <a:t>Những thứ chưa làm được</a:t>
              </a:r>
            </a:p>
          </p:txBody>
        </p:sp>
        <p:sp>
          <p:nvSpPr>
            <p:cNvPr id="6" name="TextBox 6"/>
            <p:cNvSpPr txBox="1"/>
            <p:nvPr/>
          </p:nvSpPr>
          <p:spPr>
            <a:xfrm>
              <a:off x="0" y="1314422"/>
              <a:ext cx="18379235" cy="579544"/>
            </a:xfrm>
            <a:prstGeom prst="rect">
              <a:avLst/>
            </a:prstGeom>
          </p:spPr>
          <p:txBody>
            <a:bodyPr lIns="0" tIns="0" rIns="0" bIns="0" rtlCol="0" anchor="t">
              <a:spAutoFit/>
            </a:bodyPr>
            <a:lstStyle/>
            <a:p>
              <a:pPr algn="l">
                <a:lnSpc>
                  <a:spcPts val="3604"/>
                </a:lnSpc>
              </a:pPr>
              <a:r>
                <a:rPr lang="en-US" sz="2574" spc="12">
                  <a:solidFill>
                    <a:srgbClr val="000000"/>
                  </a:solidFill>
                  <a:latin typeface="Cabin"/>
                  <a:ea typeface="Cabin"/>
                  <a:cs typeface="Cabin"/>
                  <a:sym typeface="Cabin"/>
                </a:rPr>
                <a:t>Đây là những điều trong quá trình phát triển ứng dụng chưa làm được</a:t>
              </a: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1028700" y="2230013"/>
          <a:ext cx="16230600" cy="5610225"/>
        </p:xfrm>
        <a:graphic>
          <a:graphicData uri="http://schemas.openxmlformats.org/drawingml/2006/table">
            <a:tbl>
              <a:tblPr/>
              <a:tblGrid>
                <a:gridCol w="5410200">
                  <a:extLst>
                    <a:ext uri="{9D8B030D-6E8A-4147-A177-3AD203B41FA5}">
                      <a16:colId xmlns:a16="http://schemas.microsoft.com/office/drawing/2014/main" val="20000"/>
                    </a:ext>
                  </a:extLst>
                </a:gridCol>
                <a:gridCol w="5410200">
                  <a:extLst>
                    <a:ext uri="{9D8B030D-6E8A-4147-A177-3AD203B41FA5}">
                      <a16:colId xmlns:a16="http://schemas.microsoft.com/office/drawing/2014/main" val="20001"/>
                    </a:ext>
                  </a:extLst>
                </a:gridCol>
                <a:gridCol w="5410200">
                  <a:extLst>
                    <a:ext uri="{9D8B030D-6E8A-4147-A177-3AD203B41FA5}">
                      <a16:colId xmlns:a16="http://schemas.microsoft.com/office/drawing/2014/main" val="20002"/>
                    </a:ext>
                  </a:extLst>
                </a:gridCol>
              </a:tblGrid>
              <a:tr h="2628900">
                <a:tc>
                  <a:txBody>
                    <a:bodyPr/>
                    <a:lstStyle/>
                    <a:p>
                      <a:pPr algn="l">
                        <a:lnSpc>
                          <a:spcPts val="5599"/>
                        </a:lnSpc>
                        <a:defRPr/>
                      </a:pPr>
                      <a:r>
                        <a:rPr lang="en-US" sz="3999" b="1">
                          <a:solidFill>
                            <a:srgbClr val="FFFFFF"/>
                          </a:solidFill>
                          <a:latin typeface="Cabin Bold"/>
                          <a:ea typeface="Cabin Bold"/>
                          <a:cs typeface="Cabin Bold"/>
                          <a:sym typeface="Cabin Bold"/>
                        </a:rPr>
                        <a:t>Sửa lỗi còn tồn tại và cập nhật thêm các tính năng mới</a:t>
                      </a:r>
                      <a:endParaRPr lang="en-US" sz="1100"/>
                    </a:p>
                  </a:txBody>
                  <a:tcPr marL="190500" marR="190500" marT="190500" marB="190500">
                    <a:lnL w="0" cap="flat" cmpd="sng" algn="ctr">
                      <a:solidFill>
                        <a:srgbClr val="000000"/>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tc>
                  <a:txBody>
                    <a:bodyPr/>
                    <a:lstStyle/>
                    <a:p>
                      <a:pPr algn="l">
                        <a:lnSpc>
                          <a:spcPts val="5599"/>
                        </a:lnSpc>
                        <a:defRPr/>
                      </a:pPr>
                      <a:r>
                        <a:rPr lang="en-US" sz="3999" b="1">
                          <a:solidFill>
                            <a:srgbClr val="FFFFFF"/>
                          </a:solidFill>
                          <a:latin typeface="Cabin Bold"/>
                          <a:ea typeface="Cabin Bold"/>
                          <a:cs typeface="Cabin Bold"/>
                          <a:sym typeface="Cabin Bold"/>
                        </a:rPr>
                        <a:t>Đầu tư thêm về giao diện người dùng</a:t>
                      </a:r>
                      <a:endParaRPr lang="en-US" sz="110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tc>
                  <a:txBody>
                    <a:bodyPr/>
                    <a:lstStyle/>
                    <a:p>
                      <a:pPr algn="l">
                        <a:lnSpc>
                          <a:spcPts val="5599"/>
                        </a:lnSpc>
                        <a:defRPr/>
                      </a:pPr>
                      <a:r>
                        <a:rPr lang="en-US" sz="3999" b="1">
                          <a:solidFill>
                            <a:srgbClr val="FFFFFF"/>
                          </a:solidFill>
                          <a:latin typeface="Cabin Bold"/>
                          <a:ea typeface="Cabin Bold"/>
                          <a:cs typeface="Cabin Bold"/>
                          <a:sym typeface="Cabin Bold"/>
                        </a:rPr>
                        <a:t>Tìm hiểu và phát triển thêm về công nghệ AI cho sản phẩm</a:t>
                      </a:r>
                      <a:endParaRPr lang="en-US" sz="110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solidFill>
                      <a:srgbClr val="A066CB"/>
                    </a:solidFill>
                  </a:tcPr>
                </a:tc>
                <a:extLst>
                  <a:ext uri="{0D108BD9-81ED-4DB2-BD59-A6C34878D82A}">
                    <a16:rowId xmlns:a16="http://schemas.microsoft.com/office/drawing/2014/main" val="10000"/>
                  </a:ext>
                </a:extLst>
              </a:tr>
              <a:tr h="2981325">
                <a:tc>
                  <a:txBody>
                    <a:bodyPr/>
                    <a:lstStyle/>
                    <a:p>
                      <a:pPr algn="l">
                        <a:lnSpc>
                          <a:spcPts val="3359"/>
                        </a:lnSpc>
                        <a:defRPr/>
                      </a:pPr>
                      <a:r>
                        <a:rPr lang="en-US" sz="2399">
                          <a:solidFill>
                            <a:srgbClr val="1836B2"/>
                          </a:solidFill>
                          <a:latin typeface="Cabin"/>
                          <a:ea typeface="Cabin"/>
                          <a:cs typeface="Cabin"/>
                          <a:sym typeface="Cabin"/>
                        </a:rPr>
                        <a:t>Trong tương lai cần phải sửa các lỗi vẫn còn tồn tại trong dự án và phát triển thêm một số tính năng mới cho người dùng trong sản phẩm nhằm thuyết phục được người dùng mua hàng.</a:t>
                      </a:r>
                      <a:endParaRPr lang="en-US" sz="1100"/>
                    </a:p>
                  </a:txBody>
                  <a:tcPr marL="190500" marR="190500" marT="190500" marB="190500">
                    <a:lnL w="0" cap="flat" cmpd="sng" algn="ctr">
                      <a:solidFill>
                        <a:srgbClr val="000000"/>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3359"/>
                        </a:lnSpc>
                        <a:defRPr/>
                      </a:pPr>
                      <a:r>
                        <a:rPr lang="en-US" sz="2399">
                          <a:solidFill>
                            <a:srgbClr val="1836B2"/>
                          </a:solidFill>
                          <a:latin typeface="Cabin"/>
                          <a:ea typeface="Cabin"/>
                          <a:cs typeface="Cabin"/>
                          <a:sym typeface="Cabin"/>
                        </a:rPr>
                        <a:t>Trong tương lai cần đầu tư thêm về phần giao diện của sản phẩm giúp cải thiện về phần nhìn, đem lại cho người dùng một ứng dụng có giao diện bắt mắt tăng thiện cảm của người dùng.</a:t>
                      </a:r>
                      <a:endParaRPr lang="en-US" sz="110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tc>
                  <a:txBody>
                    <a:bodyPr/>
                    <a:lstStyle/>
                    <a:p>
                      <a:pPr algn="l">
                        <a:lnSpc>
                          <a:spcPts val="3359"/>
                        </a:lnSpc>
                        <a:defRPr/>
                      </a:pPr>
                      <a:r>
                        <a:rPr lang="en-US" sz="2399">
                          <a:solidFill>
                            <a:srgbClr val="1836B2"/>
                          </a:solidFill>
                          <a:latin typeface="Cabin"/>
                          <a:ea typeface="Cabin"/>
                          <a:cs typeface="Cabin"/>
                          <a:sym typeface="Cabin"/>
                        </a:rPr>
                        <a:t>Tương lai cần tìm hiểu thêm các công nghệ AI mới và huấn luyện thêm công nghệ Chatbot AI để tích hợp vào ứng dụng giúp người dùng tìm kiếm và lựa chọn sản phẩm phù hợp một cách nhanh chóng.</a:t>
                      </a:r>
                      <a:endParaRPr lang="en-US" sz="1100"/>
                    </a:p>
                  </a:txBody>
                  <a:tcPr marL="190500" marR="190500" marT="190500" marB="190500">
                    <a:lnL w="66675" cap="flat" cmpd="sng" algn="ctr">
                      <a:solidFill>
                        <a:srgbClr val="FFFFFF"/>
                      </a:solidFill>
                      <a:prstDash val="solid"/>
                      <a:round/>
                      <a:headEnd type="none" w="med" len="med"/>
                      <a:tailEnd type="none" w="med" len="med"/>
                    </a:lnL>
                    <a:lnR w="66675" cap="flat" cmpd="sng" algn="ctr">
                      <a:solidFill>
                        <a:srgbClr val="FFFFFF"/>
                      </a:solidFill>
                      <a:prstDash val="solid"/>
                      <a:round/>
                      <a:headEnd type="none" w="med" len="med"/>
                      <a:tailEnd type="none" w="med" len="med"/>
                    </a:lnR>
                    <a:lnT w="0" cap="flat" cmpd="sng" algn="ctr">
                      <a:solidFill>
                        <a:srgbClr val="000000"/>
                      </a:solidFill>
                      <a:prstDash val="solid"/>
                      <a:round/>
                      <a:headEnd type="none" w="med" len="med"/>
                      <a:tailEnd type="none" w="med" len="med"/>
                    </a:lnT>
                    <a:lnB w="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Freeform 3"/>
          <p:cNvSpPr/>
          <p:nvPr/>
        </p:nvSpPr>
        <p:spPr>
          <a:xfrm>
            <a:off x="15799040" y="641624"/>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2"/>
            <a:stretch>
              <a:fillRect/>
            </a:stretch>
          </a:blipFill>
        </p:spPr>
      </p:sp>
      <p:grpSp>
        <p:nvGrpSpPr>
          <p:cNvPr id="4" name="Group 4"/>
          <p:cNvGrpSpPr/>
          <p:nvPr/>
        </p:nvGrpSpPr>
        <p:grpSpPr>
          <a:xfrm>
            <a:off x="1028700" y="777221"/>
            <a:ext cx="13784426" cy="1452859"/>
            <a:chOff x="0" y="0"/>
            <a:chExt cx="18379235" cy="1937146"/>
          </a:xfrm>
        </p:grpSpPr>
        <p:sp>
          <p:nvSpPr>
            <p:cNvPr id="5" name="TextBox 5"/>
            <p:cNvSpPr txBox="1"/>
            <p:nvPr/>
          </p:nvSpPr>
          <p:spPr>
            <a:xfrm>
              <a:off x="0" y="-95250"/>
              <a:ext cx="18379235" cy="1204384"/>
            </a:xfrm>
            <a:prstGeom prst="rect">
              <a:avLst/>
            </a:prstGeom>
          </p:spPr>
          <p:txBody>
            <a:bodyPr lIns="0" tIns="0" rIns="0" bIns="0" rtlCol="0" anchor="t">
              <a:spAutoFit/>
            </a:bodyPr>
            <a:lstStyle/>
            <a:p>
              <a:pPr algn="l">
                <a:lnSpc>
                  <a:spcPts val="7699"/>
                </a:lnSpc>
                <a:spcBef>
                  <a:spcPct val="0"/>
                </a:spcBef>
              </a:pPr>
              <a:r>
                <a:rPr lang="en-US" sz="5499" b="1" spc="-109">
                  <a:solidFill>
                    <a:srgbClr val="1836B2"/>
                  </a:solidFill>
                  <a:latin typeface="Cabin Bold"/>
                  <a:ea typeface="Cabin Bold"/>
                  <a:cs typeface="Cabin Bold"/>
                  <a:sym typeface="Cabin Bold"/>
                </a:rPr>
                <a:t>Hướng phát triển sản phẩm trong tương lai</a:t>
              </a:r>
            </a:p>
          </p:txBody>
        </p:sp>
        <p:sp>
          <p:nvSpPr>
            <p:cNvPr id="6" name="TextBox 6"/>
            <p:cNvSpPr txBox="1"/>
            <p:nvPr/>
          </p:nvSpPr>
          <p:spPr>
            <a:xfrm>
              <a:off x="0" y="1314422"/>
              <a:ext cx="18379235" cy="579544"/>
            </a:xfrm>
            <a:prstGeom prst="rect">
              <a:avLst/>
            </a:prstGeom>
          </p:spPr>
          <p:txBody>
            <a:bodyPr lIns="0" tIns="0" rIns="0" bIns="0" rtlCol="0" anchor="t">
              <a:spAutoFit/>
            </a:bodyPr>
            <a:lstStyle/>
            <a:p>
              <a:pPr algn="l">
                <a:lnSpc>
                  <a:spcPts val="3604"/>
                </a:lnSpc>
              </a:pPr>
              <a:r>
                <a:rPr lang="en-US" sz="2574" spc="12">
                  <a:solidFill>
                    <a:srgbClr val="000000"/>
                  </a:solidFill>
                  <a:latin typeface="Cabin"/>
                  <a:ea typeface="Cabin"/>
                  <a:cs typeface="Cabin"/>
                  <a:sym typeface="Cabin"/>
                </a:rPr>
                <a:t>Đây là những điều sẽ phải cải thiện trong tương lai</a:t>
              </a:r>
            </a:p>
          </p:txBody>
        </p:sp>
      </p:gr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758882"/>
            <a:ext cx="18288000" cy="8342997"/>
            <a:chOff x="0" y="0"/>
            <a:chExt cx="24384000" cy="11123996"/>
          </a:xfrm>
        </p:grpSpPr>
        <p:sp>
          <p:nvSpPr>
            <p:cNvPr id="3" name="TextBox 3"/>
            <p:cNvSpPr txBox="1"/>
            <p:nvPr/>
          </p:nvSpPr>
          <p:spPr>
            <a:xfrm>
              <a:off x="0" y="1247775"/>
              <a:ext cx="24384000" cy="9876221"/>
            </a:xfrm>
            <a:prstGeom prst="rect">
              <a:avLst/>
            </a:prstGeom>
          </p:spPr>
          <p:txBody>
            <a:bodyPr lIns="0" tIns="0" rIns="0" bIns="0" rtlCol="0" anchor="t">
              <a:spAutoFit/>
            </a:bodyPr>
            <a:lstStyle/>
            <a:p>
              <a:pPr algn="ctr">
                <a:lnSpc>
                  <a:spcPts val="26354"/>
                </a:lnSpc>
              </a:pPr>
              <a:r>
                <a:rPr lang="en-US" sz="32942" dirty="0">
                  <a:solidFill>
                    <a:srgbClr val="1533F4"/>
                  </a:solidFill>
                  <a:latin typeface="Futura Display"/>
                  <a:ea typeface="Futura Display"/>
                  <a:cs typeface="Futura Display"/>
                  <a:sym typeface="Futura Display"/>
                </a:rPr>
                <a:t>THANK YOU SO MUCH!</a:t>
              </a:r>
            </a:p>
          </p:txBody>
        </p:sp>
        <p:sp>
          <p:nvSpPr>
            <p:cNvPr id="4" name="TextBox 4"/>
            <p:cNvSpPr txBox="1"/>
            <p:nvPr/>
          </p:nvSpPr>
          <p:spPr>
            <a:xfrm rot="-135038">
              <a:off x="2104621" y="1920916"/>
              <a:ext cx="20225256" cy="8567047"/>
            </a:xfrm>
            <a:prstGeom prst="rect">
              <a:avLst/>
            </a:prstGeom>
          </p:spPr>
          <p:txBody>
            <a:bodyPr lIns="0" tIns="0" rIns="0" bIns="0" rtlCol="0" anchor="t">
              <a:spAutoFit/>
            </a:bodyPr>
            <a:lstStyle/>
            <a:p>
              <a:pPr algn="ctr">
                <a:lnSpc>
                  <a:spcPts val="22379"/>
                </a:lnSpc>
              </a:pPr>
              <a:r>
                <a:rPr lang="en-US" sz="29839" dirty="0">
                  <a:solidFill>
                    <a:srgbClr val="F6CF00"/>
                  </a:solidFill>
                  <a:latin typeface="Mr Dafoe"/>
                  <a:ea typeface="Mr Dafoe"/>
                  <a:cs typeface="Mr Dafoe"/>
                  <a:sym typeface="Mr Dafoe"/>
                </a:rPr>
                <a:t>thank you so much</a:t>
              </a:r>
            </a:p>
          </p:txBody>
        </p:sp>
      </p:grpSp>
    </p:spTree>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066CB"/>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985635" y="1835008"/>
            <a:ext cx="10801161" cy="9353318"/>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23440" r="-6452"/>
              </a:stretch>
            </a:blipFill>
          </p:spPr>
        </p:sp>
      </p:grpSp>
      <p:sp>
        <p:nvSpPr>
          <p:cNvPr id="4" name="TextBox 4"/>
          <p:cNvSpPr txBox="1"/>
          <p:nvPr/>
        </p:nvSpPr>
        <p:spPr>
          <a:xfrm>
            <a:off x="1028700" y="3177652"/>
            <a:ext cx="8309373" cy="2124075"/>
          </a:xfrm>
          <a:prstGeom prst="rect">
            <a:avLst/>
          </a:prstGeom>
        </p:spPr>
        <p:txBody>
          <a:bodyPr lIns="0" tIns="0" rIns="0" bIns="0" rtlCol="0" anchor="t">
            <a:spAutoFit/>
          </a:bodyPr>
          <a:lstStyle/>
          <a:p>
            <a:pPr marL="647700" lvl="1" indent="-323850" algn="l">
              <a:lnSpc>
                <a:spcPts val="4200"/>
              </a:lnSpc>
              <a:buFont typeface="Arial"/>
              <a:buChar char="•"/>
            </a:pPr>
            <a:r>
              <a:rPr lang="en-US" sz="3000" b="1" spc="-60">
                <a:solidFill>
                  <a:srgbClr val="FFFFFF"/>
                </a:solidFill>
                <a:latin typeface="Cabin Medium"/>
                <a:ea typeface="Cabin Medium"/>
                <a:cs typeface="Cabin Medium"/>
                <a:sym typeface="Cabin Medium"/>
              </a:rPr>
              <a:t>Xu hướng thương mại điện tử đang phát triển mạnh mẽ, nhu cầu mua sắm trực tuyến ngày càng tăng dẫn đến sự bùng nổ của thương mại điện tử. </a:t>
            </a:r>
          </a:p>
        </p:txBody>
      </p:sp>
      <p:sp>
        <p:nvSpPr>
          <p:cNvPr id="5" name="TextBox 5"/>
          <p:cNvSpPr txBox="1"/>
          <p:nvPr/>
        </p:nvSpPr>
        <p:spPr>
          <a:xfrm>
            <a:off x="1028700" y="980933"/>
            <a:ext cx="6134100" cy="831574"/>
          </a:xfrm>
          <a:prstGeom prst="rect">
            <a:avLst/>
          </a:prstGeom>
        </p:spPr>
        <p:txBody>
          <a:bodyPr wrap="square" lIns="0" tIns="0" rIns="0" bIns="0" rtlCol="0" anchor="t">
            <a:spAutoFit/>
          </a:bodyPr>
          <a:lstStyle/>
          <a:p>
            <a:pPr algn="l">
              <a:lnSpc>
                <a:spcPts val="7000"/>
              </a:lnSpc>
            </a:pPr>
            <a:r>
              <a:rPr lang="vi-VN" sz="5000" b="1" spc="150" dirty="0">
                <a:solidFill>
                  <a:srgbClr val="FFFFFF"/>
                </a:solidFill>
                <a:latin typeface="Cabin Bold"/>
                <a:ea typeface="Cabin Bold"/>
                <a:cs typeface="Cabin Bold"/>
                <a:sym typeface="Cabin Bold"/>
              </a:rPr>
              <a:t>1.1 </a:t>
            </a:r>
            <a:r>
              <a:rPr lang="en-US" sz="5000" b="1" spc="150" dirty="0" err="1">
                <a:solidFill>
                  <a:srgbClr val="FFFFFF"/>
                </a:solidFill>
                <a:latin typeface="Cabin Bold"/>
                <a:ea typeface="Cabin Bold"/>
                <a:cs typeface="Cabin Bold"/>
                <a:sym typeface="Cabin Bold"/>
              </a:rPr>
              <a:t>Lý</a:t>
            </a:r>
            <a:r>
              <a:rPr lang="en-US" sz="5000" b="1" spc="150" dirty="0">
                <a:solidFill>
                  <a:srgbClr val="FFFFFF"/>
                </a:solidFill>
                <a:latin typeface="Cabin Bold"/>
                <a:ea typeface="Cabin Bold"/>
                <a:cs typeface="Cabin Bold"/>
                <a:sym typeface="Cabin Bold"/>
              </a:rPr>
              <a:t> do </a:t>
            </a:r>
            <a:r>
              <a:rPr lang="en-US" sz="5000" b="1" spc="150" dirty="0" err="1">
                <a:solidFill>
                  <a:srgbClr val="FFFFFF"/>
                </a:solidFill>
                <a:latin typeface="Cabin Bold"/>
                <a:ea typeface="Cabin Bold"/>
                <a:cs typeface="Cabin Bold"/>
                <a:sym typeface="Cabin Bold"/>
              </a:rPr>
              <a:t>chọn</a:t>
            </a:r>
            <a:r>
              <a:rPr lang="en-US" sz="5000" b="1" spc="150" dirty="0">
                <a:solidFill>
                  <a:srgbClr val="FFFFFF"/>
                </a:solidFill>
                <a:latin typeface="Cabin Bold"/>
                <a:ea typeface="Cabin Bold"/>
                <a:cs typeface="Cabin Bold"/>
                <a:sym typeface="Cabin Bold"/>
              </a:rPr>
              <a:t> </a:t>
            </a:r>
            <a:r>
              <a:rPr lang="en-US" sz="5000" b="1" spc="150" dirty="0" err="1">
                <a:solidFill>
                  <a:srgbClr val="FFFFFF"/>
                </a:solidFill>
                <a:latin typeface="Cabin Bold"/>
                <a:ea typeface="Cabin Bold"/>
                <a:cs typeface="Cabin Bold"/>
                <a:sym typeface="Cabin Bold"/>
              </a:rPr>
              <a:t>đề</a:t>
            </a:r>
            <a:r>
              <a:rPr lang="en-US" sz="5000" b="1" spc="150" dirty="0">
                <a:solidFill>
                  <a:srgbClr val="FFFFFF"/>
                </a:solidFill>
                <a:latin typeface="Cabin Bold"/>
                <a:ea typeface="Cabin Bold"/>
                <a:cs typeface="Cabin Bold"/>
                <a:sym typeface="Cabin Bold"/>
              </a:rPr>
              <a:t> </a:t>
            </a:r>
            <a:r>
              <a:rPr lang="en-US" sz="5000" b="1" spc="150" dirty="0" err="1">
                <a:solidFill>
                  <a:srgbClr val="FFFFFF"/>
                </a:solidFill>
                <a:latin typeface="Cabin Bold"/>
                <a:ea typeface="Cabin Bold"/>
                <a:cs typeface="Cabin Bold"/>
                <a:sym typeface="Cabin Bold"/>
              </a:rPr>
              <a:t>tài</a:t>
            </a:r>
            <a:r>
              <a:rPr lang="en-US" sz="5000" b="1" spc="150" dirty="0">
                <a:solidFill>
                  <a:srgbClr val="FFFFFF"/>
                </a:solidFill>
                <a:latin typeface="Cabin Bold"/>
                <a:ea typeface="Cabin Bold"/>
                <a:cs typeface="Cabin Bold"/>
                <a:sym typeface="Cabin Bold"/>
              </a:rPr>
              <a:t>:</a:t>
            </a:r>
          </a:p>
        </p:txBody>
      </p:sp>
      <p:grpSp>
        <p:nvGrpSpPr>
          <p:cNvPr id="6" name="Group 6"/>
          <p:cNvGrpSpPr/>
          <p:nvPr/>
        </p:nvGrpSpPr>
        <p:grpSpPr>
          <a:xfrm>
            <a:off x="12632346" y="-14622"/>
            <a:ext cx="6684354" cy="1849630"/>
            <a:chOff x="0" y="0"/>
            <a:chExt cx="1283814" cy="355245"/>
          </a:xfrm>
        </p:grpSpPr>
        <p:sp>
          <p:nvSpPr>
            <p:cNvPr id="7" name="Freeform 7"/>
            <p:cNvSpPr/>
            <p:nvPr/>
          </p:nvSpPr>
          <p:spPr>
            <a:xfrm>
              <a:off x="0" y="0"/>
              <a:ext cx="1283814" cy="355245"/>
            </a:xfrm>
            <a:custGeom>
              <a:avLst/>
              <a:gdLst/>
              <a:ahLst/>
              <a:cxnLst/>
              <a:rect l="l" t="t" r="r" b="b"/>
              <a:pathLst>
                <a:path w="1283814" h="355245">
                  <a:moveTo>
                    <a:pt x="1080614" y="0"/>
                  </a:moveTo>
                  <a:lnTo>
                    <a:pt x="0" y="0"/>
                  </a:lnTo>
                  <a:lnTo>
                    <a:pt x="203200" y="355245"/>
                  </a:lnTo>
                  <a:lnTo>
                    <a:pt x="1283814" y="355245"/>
                  </a:lnTo>
                  <a:lnTo>
                    <a:pt x="1080614" y="0"/>
                  </a:lnTo>
                  <a:close/>
                </a:path>
              </a:pathLst>
            </a:custGeom>
            <a:solidFill>
              <a:srgbClr val="FFFFFF"/>
            </a:solidFill>
          </p:spPr>
        </p:sp>
        <p:sp>
          <p:nvSpPr>
            <p:cNvPr id="8" name="TextBox 8"/>
            <p:cNvSpPr txBox="1"/>
            <p:nvPr/>
          </p:nvSpPr>
          <p:spPr>
            <a:xfrm>
              <a:off x="101600" y="-28575"/>
              <a:ext cx="1080614" cy="383820"/>
            </a:xfrm>
            <a:prstGeom prst="rect">
              <a:avLst/>
            </a:prstGeom>
          </p:spPr>
          <p:txBody>
            <a:bodyPr lIns="50800" tIns="50800" rIns="50800" bIns="50800" rtlCol="0" anchor="ctr"/>
            <a:lstStyle/>
            <a:p>
              <a:pPr algn="ctr">
                <a:lnSpc>
                  <a:spcPts val="2380"/>
                </a:lnSpc>
              </a:pPr>
              <a:endParaRPr/>
            </a:p>
          </p:txBody>
        </p:sp>
      </p:grpSp>
      <p:sp>
        <p:nvSpPr>
          <p:cNvPr id="9" name="TextBox 9"/>
          <p:cNvSpPr txBox="1"/>
          <p:nvPr/>
        </p:nvSpPr>
        <p:spPr>
          <a:xfrm>
            <a:off x="14126672" y="235777"/>
            <a:ext cx="3695700" cy="1348831"/>
          </a:xfrm>
          <a:prstGeom prst="rect">
            <a:avLst/>
          </a:prstGeom>
        </p:spPr>
        <p:txBody>
          <a:bodyPr wrap="square" lIns="0" tIns="0" rIns="0" bIns="0" rtlCol="0" anchor="t">
            <a:spAutoFit/>
          </a:bodyPr>
          <a:lstStyle/>
          <a:p>
            <a:pPr algn="ctr">
              <a:lnSpc>
                <a:spcPts val="5398"/>
              </a:lnSpc>
              <a:spcBef>
                <a:spcPct val="0"/>
              </a:spcBef>
            </a:pPr>
            <a:r>
              <a:rPr lang="vi-VN" sz="3856" spc="19" dirty="0">
                <a:solidFill>
                  <a:srgbClr val="000000"/>
                </a:solidFill>
                <a:latin typeface="Calistoga"/>
                <a:ea typeface="Calistoga"/>
                <a:cs typeface="Calistoga"/>
                <a:sym typeface="Calistoga"/>
              </a:rPr>
              <a:t>1.</a:t>
            </a:r>
            <a:r>
              <a:rPr lang="en-US" sz="3856" spc="19" dirty="0" err="1">
                <a:solidFill>
                  <a:srgbClr val="000000"/>
                </a:solidFill>
                <a:latin typeface="Calistoga"/>
                <a:ea typeface="Calistoga"/>
                <a:cs typeface="Calistoga"/>
                <a:sym typeface="Calistoga"/>
              </a:rPr>
              <a:t>Tổng</a:t>
            </a:r>
            <a:r>
              <a:rPr lang="en-US" sz="3856" spc="19" dirty="0">
                <a:solidFill>
                  <a:srgbClr val="000000"/>
                </a:solidFill>
                <a:latin typeface="Calistoga"/>
                <a:ea typeface="Calistoga"/>
                <a:cs typeface="Calistoga"/>
                <a:sym typeface="Calistoga"/>
              </a:rPr>
              <a:t> </a:t>
            </a:r>
            <a:r>
              <a:rPr lang="en-US" sz="3856" spc="19" dirty="0" err="1">
                <a:solidFill>
                  <a:srgbClr val="000000"/>
                </a:solidFill>
                <a:latin typeface="Calistoga"/>
                <a:ea typeface="Calistoga"/>
                <a:cs typeface="Calistoga"/>
                <a:sym typeface="Calistoga"/>
              </a:rPr>
              <a:t>quan</a:t>
            </a:r>
            <a:r>
              <a:rPr lang="en-US" sz="3856" spc="19" dirty="0">
                <a:solidFill>
                  <a:srgbClr val="000000"/>
                </a:solidFill>
                <a:latin typeface="Calistoga"/>
                <a:ea typeface="Calistoga"/>
                <a:cs typeface="Calistoga"/>
                <a:sym typeface="Calistoga"/>
              </a:rPr>
              <a:t> </a:t>
            </a:r>
            <a:r>
              <a:rPr lang="en-US" sz="3856" spc="19" dirty="0" err="1">
                <a:solidFill>
                  <a:srgbClr val="000000"/>
                </a:solidFill>
                <a:latin typeface="Calistoga"/>
                <a:ea typeface="Calistoga"/>
                <a:cs typeface="Calistoga"/>
                <a:sym typeface="Calistoga"/>
              </a:rPr>
              <a:t>về</a:t>
            </a:r>
            <a:r>
              <a:rPr lang="en-US" sz="3856" spc="19" dirty="0">
                <a:solidFill>
                  <a:srgbClr val="000000"/>
                </a:solidFill>
                <a:latin typeface="Calistoga"/>
                <a:ea typeface="Calistoga"/>
                <a:cs typeface="Calistoga"/>
                <a:sym typeface="Calistoga"/>
              </a:rPr>
              <a:t> </a:t>
            </a:r>
            <a:endParaRPr lang="vi-VN" sz="3856" spc="19" dirty="0">
              <a:solidFill>
                <a:srgbClr val="000000"/>
              </a:solidFill>
              <a:latin typeface="Calistoga"/>
              <a:ea typeface="Calistoga"/>
              <a:cs typeface="Calistoga"/>
              <a:sym typeface="Calistoga"/>
            </a:endParaRPr>
          </a:p>
          <a:p>
            <a:pPr algn="ctr">
              <a:lnSpc>
                <a:spcPts val="5398"/>
              </a:lnSpc>
              <a:spcBef>
                <a:spcPct val="0"/>
              </a:spcBef>
            </a:pPr>
            <a:r>
              <a:rPr lang="en-US" sz="3856" spc="19" dirty="0" err="1">
                <a:solidFill>
                  <a:srgbClr val="000000"/>
                </a:solidFill>
                <a:latin typeface="Calistoga"/>
                <a:ea typeface="Calistoga"/>
                <a:cs typeface="Calistoga"/>
                <a:sym typeface="Calistoga"/>
              </a:rPr>
              <a:t>đề</a:t>
            </a:r>
            <a:r>
              <a:rPr lang="en-US" sz="3856" spc="19" dirty="0">
                <a:solidFill>
                  <a:srgbClr val="000000"/>
                </a:solidFill>
                <a:latin typeface="Calistoga"/>
                <a:ea typeface="Calistoga"/>
                <a:cs typeface="Calistoga"/>
                <a:sym typeface="Calistoga"/>
              </a:rPr>
              <a:t> </a:t>
            </a:r>
            <a:r>
              <a:rPr lang="en-US" sz="3856" spc="19" dirty="0" err="1">
                <a:solidFill>
                  <a:srgbClr val="000000"/>
                </a:solidFill>
                <a:latin typeface="Calistoga"/>
                <a:ea typeface="Calistoga"/>
                <a:cs typeface="Calistoga"/>
                <a:sym typeface="Calistoga"/>
              </a:rPr>
              <a:t>tài</a:t>
            </a:r>
            <a:endParaRPr lang="en-US" sz="3856" spc="19" dirty="0">
              <a:solidFill>
                <a:srgbClr val="000000"/>
              </a:solidFill>
              <a:latin typeface="Calistoga"/>
              <a:ea typeface="Calistoga"/>
              <a:cs typeface="Calistoga"/>
              <a:sym typeface="Calistoga"/>
            </a:endParaRPr>
          </a:p>
        </p:txBody>
      </p:sp>
      <p:sp>
        <p:nvSpPr>
          <p:cNvPr id="10" name="TextBox 10"/>
          <p:cNvSpPr txBox="1"/>
          <p:nvPr/>
        </p:nvSpPr>
        <p:spPr>
          <a:xfrm>
            <a:off x="834627" y="6188964"/>
            <a:ext cx="8309373" cy="1590675"/>
          </a:xfrm>
          <a:prstGeom prst="rect">
            <a:avLst/>
          </a:prstGeom>
        </p:spPr>
        <p:txBody>
          <a:bodyPr lIns="0" tIns="0" rIns="0" bIns="0" rtlCol="0" anchor="t">
            <a:spAutoFit/>
          </a:bodyPr>
          <a:lstStyle/>
          <a:p>
            <a:pPr marL="647700" lvl="1" indent="-323850" algn="l">
              <a:lnSpc>
                <a:spcPts val="4200"/>
              </a:lnSpc>
              <a:buFont typeface="Arial"/>
              <a:buChar char="•"/>
            </a:pPr>
            <a:r>
              <a:rPr lang="en-US" sz="3000" b="1" spc="-60">
                <a:solidFill>
                  <a:srgbClr val="FFFFFF"/>
                </a:solidFill>
                <a:latin typeface="Cabin Medium"/>
                <a:ea typeface="Cabin Medium"/>
                <a:cs typeface="Cabin Medium"/>
                <a:sym typeface="Cabin Medium"/>
              </a:rPr>
              <a:t>Giúp nâng cao trải nghiệm người dùng khi mua sắm và đáp ứng được những thị hiếu của thị trường.</a:t>
            </a:r>
          </a:p>
        </p:txBody>
      </p:sp>
    </p:spTree>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sp>
        <p:nvSpPr>
          <p:cNvPr id="2" name="TextBox 2"/>
          <p:cNvSpPr txBox="1"/>
          <p:nvPr/>
        </p:nvSpPr>
        <p:spPr>
          <a:xfrm>
            <a:off x="6925522" y="2128393"/>
            <a:ext cx="10333778" cy="1739900"/>
          </a:xfrm>
          <a:prstGeom prst="rect">
            <a:avLst/>
          </a:prstGeom>
        </p:spPr>
        <p:txBody>
          <a:bodyPr lIns="0" tIns="0" rIns="0" bIns="0" rtlCol="0" anchor="t">
            <a:spAutoFit/>
          </a:bodyPr>
          <a:lstStyle/>
          <a:p>
            <a:pPr marL="1079501" lvl="1" indent="-539750" algn="l">
              <a:lnSpc>
                <a:spcPts val="7000"/>
              </a:lnSpc>
              <a:spcBef>
                <a:spcPct val="0"/>
              </a:spcBef>
              <a:buFont typeface="Arial"/>
              <a:buChar char="•"/>
            </a:pPr>
            <a:r>
              <a:rPr lang="en-US" sz="5000" b="1" spc="-100">
                <a:solidFill>
                  <a:srgbClr val="FFFFFF"/>
                </a:solidFill>
                <a:latin typeface="Cabin Medium"/>
                <a:ea typeface="Cabin Medium"/>
                <a:cs typeface="Cabin Medium"/>
                <a:sym typeface="Cabin Medium"/>
              </a:rPr>
              <a:t>Ứng dụng Flutter vào xây dựng ứng dụng di động mua sắm đa nền tảng.</a:t>
            </a:r>
          </a:p>
        </p:txBody>
      </p:sp>
      <p:sp>
        <p:nvSpPr>
          <p:cNvPr id="3" name="TextBox 3"/>
          <p:cNvSpPr txBox="1"/>
          <p:nvPr/>
        </p:nvSpPr>
        <p:spPr>
          <a:xfrm>
            <a:off x="6925522" y="1028700"/>
            <a:ext cx="5495078" cy="628377"/>
          </a:xfrm>
          <a:prstGeom prst="rect">
            <a:avLst/>
          </a:prstGeom>
        </p:spPr>
        <p:txBody>
          <a:bodyPr wrap="square" lIns="0" tIns="0" rIns="0" bIns="0" rtlCol="0" anchor="t">
            <a:spAutoFit/>
          </a:bodyPr>
          <a:lstStyle/>
          <a:p>
            <a:pPr algn="l">
              <a:lnSpc>
                <a:spcPts val="4919"/>
              </a:lnSpc>
            </a:pPr>
            <a:r>
              <a:rPr lang="vi-VN" sz="4099" b="1" spc="122" dirty="0">
                <a:solidFill>
                  <a:srgbClr val="86C7ED"/>
                </a:solidFill>
                <a:latin typeface="Cabin Bold"/>
                <a:ea typeface="Cabin Bold"/>
                <a:cs typeface="Cabin Bold"/>
                <a:sym typeface="Cabin Bold"/>
              </a:rPr>
              <a:t>1.2. </a:t>
            </a:r>
            <a:r>
              <a:rPr lang="en-US" sz="4099" b="1" spc="122" dirty="0" err="1">
                <a:solidFill>
                  <a:srgbClr val="86C7ED"/>
                </a:solidFill>
                <a:latin typeface="Cabin Bold"/>
                <a:ea typeface="Cabin Bold"/>
                <a:cs typeface="Cabin Bold"/>
                <a:sym typeface="Cabin Bold"/>
              </a:rPr>
              <a:t>Mục</a:t>
            </a:r>
            <a:r>
              <a:rPr lang="en-US" sz="4099" b="1" spc="122" dirty="0">
                <a:solidFill>
                  <a:srgbClr val="86C7ED"/>
                </a:solidFill>
                <a:latin typeface="Cabin Bold"/>
                <a:ea typeface="Cabin Bold"/>
                <a:cs typeface="Cabin Bold"/>
                <a:sym typeface="Cabin Bold"/>
              </a:rPr>
              <a:t> </a:t>
            </a:r>
            <a:r>
              <a:rPr lang="en-US" sz="4099" b="1" spc="122" dirty="0" err="1">
                <a:solidFill>
                  <a:srgbClr val="86C7ED"/>
                </a:solidFill>
                <a:latin typeface="Cabin Bold"/>
                <a:ea typeface="Cabin Bold"/>
                <a:cs typeface="Cabin Bold"/>
                <a:sym typeface="Cabin Bold"/>
              </a:rPr>
              <a:t>tiêu</a:t>
            </a:r>
            <a:r>
              <a:rPr lang="en-US" sz="4099" b="1" spc="122" dirty="0">
                <a:solidFill>
                  <a:srgbClr val="86C7ED"/>
                </a:solidFill>
                <a:latin typeface="Cabin Bold"/>
                <a:ea typeface="Cabin Bold"/>
                <a:cs typeface="Cabin Bold"/>
                <a:sym typeface="Cabin Bold"/>
              </a:rPr>
              <a:t> </a:t>
            </a:r>
            <a:r>
              <a:rPr lang="en-US" sz="4099" b="1" spc="122" dirty="0" err="1">
                <a:solidFill>
                  <a:srgbClr val="86C7ED"/>
                </a:solidFill>
                <a:latin typeface="Cabin Bold"/>
                <a:ea typeface="Cabin Bold"/>
                <a:cs typeface="Cabin Bold"/>
                <a:sym typeface="Cabin Bold"/>
              </a:rPr>
              <a:t>của</a:t>
            </a:r>
            <a:r>
              <a:rPr lang="en-US" sz="4099" b="1" spc="122" dirty="0">
                <a:solidFill>
                  <a:srgbClr val="86C7ED"/>
                </a:solidFill>
                <a:latin typeface="Cabin Bold"/>
                <a:ea typeface="Cabin Bold"/>
                <a:cs typeface="Cabin Bold"/>
                <a:sym typeface="Cabin Bold"/>
              </a:rPr>
              <a:t> </a:t>
            </a:r>
            <a:r>
              <a:rPr lang="en-US" sz="4099" b="1" spc="122" dirty="0" err="1">
                <a:solidFill>
                  <a:srgbClr val="86C7ED"/>
                </a:solidFill>
                <a:latin typeface="Cabin Bold"/>
                <a:ea typeface="Cabin Bold"/>
                <a:cs typeface="Cabin Bold"/>
                <a:sym typeface="Cabin Bold"/>
              </a:rPr>
              <a:t>đề</a:t>
            </a:r>
            <a:r>
              <a:rPr lang="en-US" sz="4099" b="1" spc="122" dirty="0">
                <a:solidFill>
                  <a:srgbClr val="86C7ED"/>
                </a:solidFill>
                <a:latin typeface="Cabin Bold"/>
                <a:ea typeface="Cabin Bold"/>
                <a:cs typeface="Cabin Bold"/>
                <a:sym typeface="Cabin Bold"/>
              </a:rPr>
              <a:t> </a:t>
            </a:r>
            <a:r>
              <a:rPr lang="en-US" sz="4099" b="1" spc="122" dirty="0" err="1">
                <a:solidFill>
                  <a:srgbClr val="86C7ED"/>
                </a:solidFill>
                <a:latin typeface="Cabin Bold"/>
                <a:ea typeface="Cabin Bold"/>
                <a:cs typeface="Cabin Bold"/>
                <a:sym typeface="Cabin Bold"/>
              </a:rPr>
              <a:t>tài</a:t>
            </a:r>
            <a:endParaRPr lang="en-US" sz="4099" b="1" spc="122" dirty="0">
              <a:solidFill>
                <a:srgbClr val="86C7ED"/>
              </a:solidFill>
              <a:latin typeface="Cabin Bold"/>
              <a:ea typeface="Cabin Bold"/>
              <a:cs typeface="Cabin Bold"/>
              <a:sym typeface="Cabin Bold"/>
            </a:endParaRPr>
          </a:p>
        </p:txBody>
      </p:sp>
      <p:grpSp>
        <p:nvGrpSpPr>
          <p:cNvPr id="4" name="Group 4"/>
          <p:cNvGrpSpPr/>
          <p:nvPr/>
        </p:nvGrpSpPr>
        <p:grpSpPr>
          <a:xfrm>
            <a:off x="-3561858" y="1028700"/>
            <a:ext cx="9716818" cy="9547574"/>
            <a:chOff x="0" y="0"/>
            <a:chExt cx="12955757" cy="12730098"/>
          </a:xfrm>
        </p:grpSpPr>
        <p:sp>
          <p:nvSpPr>
            <p:cNvPr id="5" name="Freeform 5"/>
            <p:cNvSpPr/>
            <p:nvPr/>
          </p:nvSpPr>
          <p:spPr>
            <a:xfrm flipH="1">
              <a:off x="1795218" y="6357796"/>
              <a:ext cx="11160540" cy="6372302"/>
            </a:xfrm>
            <a:custGeom>
              <a:avLst/>
              <a:gdLst/>
              <a:ahLst/>
              <a:cxnLst/>
              <a:rect l="l" t="t" r="r" b="b"/>
              <a:pathLst>
                <a:path w="11160540" h="6372302">
                  <a:moveTo>
                    <a:pt x="11160539" y="0"/>
                  </a:moveTo>
                  <a:lnTo>
                    <a:pt x="0" y="0"/>
                  </a:lnTo>
                  <a:lnTo>
                    <a:pt x="0" y="6372302"/>
                  </a:lnTo>
                  <a:lnTo>
                    <a:pt x="11160539" y="6372302"/>
                  </a:lnTo>
                  <a:lnTo>
                    <a:pt x="11160539" y="0"/>
                  </a:lnTo>
                  <a:close/>
                </a:path>
              </a:pathLst>
            </a:custGeom>
            <a:blipFill>
              <a:blip r:embed="rId2">
                <a:extLst>
                  <a:ext uri="{96DAC541-7B7A-43D3-8B79-37D633B846F1}">
                    <asvg:svgBlip xmlns:asvg="http://schemas.microsoft.com/office/drawing/2016/SVG/main" r:embed="rId3"/>
                  </a:ext>
                </a:extLst>
              </a:blip>
              <a:stretch>
                <a:fillRect t="-51576"/>
              </a:stretch>
            </a:blipFill>
          </p:spPr>
        </p:sp>
        <p:sp>
          <p:nvSpPr>
            <p:cNvPr id="6" name="Freeform 6"/>
            <p:cNvSpPr/>
            <p:nvPr/>
          </p:nvSpPr>
          <p:spPr>
            <a:xfrm flipH="1">
              <a:off x="0" y="0"/>
              <a:ext cx="11160540" cy="6372302"/>
            </a:xfrm>
            <a:custGeom>
              <a:avLst/>
              <a:gdLst/>
              <a:ahLst/>
              <a:cxnLst/>
              <a:rect l="l" t="t" r="r" b="b"/>
              <a:pathLst>
                <a:path w="11160540" h="6372302">
                  <a:moveTo>
                    <a:pt x="11160540" y="0"/>
                  </a:moveTo>
                  <a:lnTo>
                    <a:pt x="0" y="0"/>
                  </a:lnTo>
                  <a:lnTo>
                    <a:pt x="0" y="6372302"/>
                  </a:lnTo>
                  <a:lnTo>
                    <a:pt x="11160540" y="6372302"/>
                  </a:lnTo>
                  <a:lnTo>
                    <a:pt x="11160540" y="0"/>
                  </a:lnTo>
                  <a:close/>
                </a:path>
              </a:pathLst>
            </a:custGeom>
            <a:blipFill>
              <a:blip r:embed="rId2">
                <a:extLst>
                  <a:ext uri="{96DAC541-7B7A-43D3-8B79-37D633B846F1}">
                    <asvg:svgBlip xmlns:asvg="http://schemas.microsoft.com/office/drawing/2016/SVG/main" r:embed="rId3"/>
                  </a:ext>
                </a:extLst>
              </a:blip>
              <a:stretch>
                <a:fillRect t="-51576"/>
              </a:stretch>
            </a:blipFill>
          </p:spPr>
        </p:sp>
      </p:grpSp>
      <p:sp>
        <p:nvSpPr>
          <p:cNvPr id="7" name="TextBox 7"/>
          <p:cNvSpPr txBox="1"/>
          <p:nvPr/>
        </p:nvSpPr>
        <p:spPr>
          <a:xfrm>
            <a:off x="6925522" y="4344543"/>
            <a:ext cx="10333778" cy="3524619"/>
          </a:xfrm>
          <a:prstGeom prst="rect">
            <a:avLst/>
          </a:prstGeom>
        </p:spPr>
        <p:txBody>
          <a:bodyPr lIns="0" tIns="0" rIns="0" bIns="0" rtlCol="0" anchor="t">
            <a:spAutoFit/>
          </a:bodyPr>
          <a:lstStyle/>
          <a:p>
            <a:pPr marL="1079501" lvl="1" indent="-539750" algn="l">
              <a:lnSpc>
                <a:spcPts val="7000"/>
              </a:lnSpc>
              <a:spcBef>
                <a:spcPct val="0"/>
              </a:spcBef>
              <a:buFont typeface="Arial"/>
              <a:buChar char="•"/>
            </a:pPr>
            <a:r>
              <a:rPr lang="en-US" sz="5000" b="1" spc="-100" dirty="0" err="1">
                <a:solidFill>
                  <a:srgbClr val="FFFFFF"/>
                </a:solidFill>
                <a:latin typeface="Cabin Medium"/>
                <a:ea typeface="Cabin Medium"/>
                <a:cs typeface="Cabin Medium"/>
                <a:sym typeface="Cabin Medium"/>
              </a:rPr>
              <a:t>Nghiên</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cứu</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và</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tìm</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hiểu</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về</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kiến</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trúc</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hệ</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thống</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và</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các</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vấn</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đề</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liên</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quan</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đến</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quá</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trình</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xây</a:t>
            </a:r>
            <a:r>
              <a:rPr lang="en-US" sz="5000" b="1" spc="-100" dirty="0">
                <a:solidFill>
                  <a:srgbClr val="FFFFFF"/>
                </a:solidFill>
                <a:latin typeface="Cabin Medium"/>
                <a:ea typeface="Cabin Medium"/>
                <a:cs typeface="Cabin Medium"/>
                <a:sym typeface="Cabin Medium"/>
              </a:rPr>
              <a:t> </a:t>
            </a:r>
            <a:r>
              <a:rPr lang="en-US" sz="5000" b="1" spc="-100" dirty="0" err="1">
                <a:solidFill>
                  <a:srgbClr val="FFFFFF"/>
                </a:solidFill>
                <a:latin typeface="Cabin Medium"/>
                <a:ea typeface="Cabin Medium"/>
                <a:cs typeface="Cabin Medium"/>
                <a:sym typeface="Cabin Medium"/>
              </a:rPr>
              <a:t>dựng</a:t>
            </a:r>
            <a:r>
              <a:rPr lang="en-US" sz="5000" b="1" spc="-100" dirty="0">
                <a:solidFill>
                  <a:srgbClr val="FFFFFF"/>
                </a:solidFill>
                <a:latin typeface="Cabin Medium"/>
                <a:ea typeface="Cabin Medium"/>
                <a:cs typeface="Cabin Medium"/>
                <a:sym typeface="Cabin Medium"/>
              </a:rPr>
              <a:t> </a:t>
            </a:r>
            <a:r>
              <a:rPr lang="vi-VN" sz="5000" b="1" spc="-100" dirty="0">
                <a:solidFill>
                  <a:srgbClr val="FFFFFF"/>
                </a:solidFill>
                <a:latin typeface="Cabin Medium"/>
                <a:ea typeface="Cabin Medium"/>
                <a:cs typeface="Cabin Medium"/>
                <a:sym typeface="Cabin Medium"/>
              </a:rPr>
              <a:t>ứng dụng di động</a:t>
            </a:r>
            <a:r>
              <a:rPr lang="en-US" sz="5000" b="1" spc="-100">
                <a:solidFill>
                  <a:srgbClr val="FFFFFF"/>
                </a:solidFill>
                <a:latin typeface="Cabin Medium"/>
                <a:ea typeface="Cabin Medium"/>
                <a:cs typeface="Cabin Medium"/>
                <a:sym typeface="Cabin Medium"/>
              </a:rPr>
              <a:t>.</a:t>
            </a:r>
          </a:p>
        </p:txBody>
      </p:sp>
    </p:spTree>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066CB"/>
        </a:solidFill>
        <a:effectLst/>
      </p:bgPr>
    </p:bg>
    <p:spTree>
      <p:nvGrpSpPr>
        <p:cNvPr id="1" name=""/>
        <p:cNvGrpSpPr/>
        <p:nvPr/>
      </p:nvGrpSpPr>
      <p:grpSpPr>
        <a:xfrm>
          <a:off x="0" y="0"/>
          <a:ext cx="0" cy="0"/>
          <a:chOff x="0" y="0"/>
          <a:chExt cx="0" cy="0"/>
        </a:xfrm>
      </p:grpSpPr>
      <p:grpSp>
        <p:nvGrpSpPr>
          <p:cNvPr id="2" name="Group 2"/>
          <p:cNvGrpSpPr/>
          <p:nvPr/>
        </p:nvGrpSpPr>
        <p:grpSpPr>
          <a:xfrm>
            <a:off x="10058400" y="8629865"/>
            <a:ext cx="10089536" cy="2151000"/>
            <a:chOff x="0" y="0"/>
            <a:chExt cx="1682040" cy="358596"/>
          </a:xfrm>
        </p:grpSpPr>
        <p:sp>
          <p:nvSpPr>
            <p:cNvPr id="3" name="Freeform 3"/>
            <p:cNvSpPr/>
            <p:nvPr/>
          </p:nvSpPr>
          <p:spPr>
            <a:xfrm>
              <a:off x="0" y="0"/>
              <a:ext cx="1682040" cy="358596"/>
            </a:xfrm>
            <a:custGeom>
              <a:avLst/>
              <a:gdLst/>
              <a:ahLst/>
              <a:cxnLst/>
              <a:rect l="l" t="t" r="r" b="b"/>
              <a:pathLst>
                <a:path w="1682040" h="358596">
                  <a:moveTo>
                    <a:pt x="203200" y="0"/>
                  </a:moveTo>
                  <a:lnTo>
                    <a:pt x="1682040" y="0"/>
                  </a:lnTo>
                  <a:lnTo>
                    <a:pt x="1478840" y="358596"/>
                  </a:lnTo>
                  <a:lnTo>
                    <a:pt x="0" y="358596"/>
                  </a:lnTo>
                  <a:lnTo>
                    <a:pt x="203200" y="0"/>
                  </a:lnTo>
                  <a:close/>
                </a:path>
              </a:pathLst>
            </a:custGeom>
            <a:solidFill>
              <a:srgbClr val="FFFFFF"/>
            </a:solidFill>
          </p:spPr>
        </p:sp>
        <p:sp>
          <p:nvSpPr>
            <p:cNvPr id="4" name="TextBox 4"/>
            <p:cNvSpPr txBox="1"/>
            <p:nvPr/>
          </p:nvSpPr>
          <p:spPr>
            <a:xfrm>
              <a:off x="101600" y="-28575"/>
              <a:ext cx="1478840" cy="387171"/>
            </a:xfrm>
            <a:prstGeom prst="rect">
              <a:avLst/>
            </a:prstGeom>
          </p:spPr>
          <p:txBody>
            <a:bodyPr lIns="50800" tIns="50800" rIns="50800" bIns="50800" rtlCol="0" anchor="ctr"/>
            <a:lstStyle/>
            <a:p>
              <a:pPr algn="ctr">
                <a:lnSpc>
                  <a:spcPts val="2380"/>
                </a:lnSpc>
              </a:pPr>
              <a:endParaRPr/>
            </a:p>
          </p:txBody>
        </p:sp>
      </p:grpSp>
      <p:grpSp>
        <p:nvGrpSpPr>
          <p:cNvPr id="5" name="Group 5"/>
          <p:cNvGrpSpPr>
            <a:grpSpLocks noChangeAspect="1"/>
          </p:cNvGrpSpPr>
          <p:nvPr/>
        </p:nvGrpSpPr>
        <p:grpSpPr>
          <a:xfrm>
            <a:off x="7482699" y="-4299906"/>
            <a:ext cx="14931229" cy="12929771"/>
            <a:chOff x="0" y="0"/>
            <a:chExt cx="4282440" cy="3708400"/>
          </a:xfrm>
        </p:grpSpPr>
        <p:sp>
          <p:nvSpPr>
            <p:cNvPr id="6" name="Freeform 6"/>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15182" r="-14710"/>
              </a:stretch>
            </a:blipFill>
          </p:spPr>
        </p:sp>
      </p:grpSp>
      <p:grpSp>
        <p:nvGrpSpPr>
          <p:cNvPr id="8" name="Group 8"/>
          <p:cNvGrpSpPr/>
          <p:nvPr/>
        </p:nvGrpSpPr>
        <p:grpSpPr>
          <a:xfrm>
            <a:off x="-1390650" y="0"/>
            <a:ext cx="10089536" cy="2151000"/>
            <a:chOff x="0" y="0"/>
            <a:chExt cx="1682040" cy="358596"/>
          </a:xfrm>
        </p:grpSpPr>
        <p:sp>
          <p:nvSpPr>
            <p:cNvPr id="9" name="Freeform 9"/>
            <p:cNvSpPr/>
            <p:nvPr/>
          </p:nvSpPr>
          <p:spPr>
            <a:xfrm>
              <a:off x="0" y="0"/>
              <a:ext cx="1682040" cy="358596"/>
            </a:xfrm>
            <a:custGeom>
              <a:avLst/>
              <a:gdLst/>
              <a:ahLst/>
              <a:cxnLst/>
              <a:rect l="l" t="t" r="r" b="b"/>
              <a:pathLst>
                <a:path w="1682040" h="358596">
                  <a:moveTo>
                    <a:pt x="203200" y="0"/>
                  </a:moveTo>
                  <a:lnTo>
                    <a:pt x="1682040" y="0"/>
                  </a:lnTo>
                  <a:lnTo>
                    <a:pt x="1478840" y="358596"/>
                  </a:lnTo>
                  <a:lnTo>
                    <a:pt x="0" y="358596"/>
                  </a:lnTo>
                  <a:lnTo>
                    <a:pt x="203200" y="0"/>
                  </a:lnTo>
                  <a:close/>
                </a:path>
              </a:pathLst>
            </a:custGeom>
            <a:solidFill>
              <a:srgbClr val="FFFFFF"/>
            </a:solidFill>
          </p:spPr>
        </p:sp>
        <p:sp>
          <p:nvSpPr>
            <p:cNvPr id="10" name="TextBox 10"/>
            <p:cNvSpPr txBox="1"/>
            <p:nvPr/>
          </p:nvSpPr>
          <p:spPr>
            <a:xfrm>
              <a:off x="101600" y="-28575"/>
              <a:ext cx="1478840" cy="387171"/>
            </a:xfrm>
            <a:prstGeom prst="rect">
              <a:avLst/>
            </a:prstGeom>
          </p:spPr>
          <p:txBody>
            <a:bodyPr lIns="50800" tIns="50800" rIns="50800" bIns="50800" rtlCol="0" anchor="ctr"/>
            <a:lstStyle/>
            <a:p>
              <a:pPr algn="ctr">
                <a:lnSpc>
                  <a:spcPts val="2380"/>
                </a:lnSpc>
              </a:pPr>
              <a:endParaRPr/>
            </a:p>
          </p:txBody>
        </p:sp>
      </p:grpSp>
      <p:sp>
        <p:nvSpPr>
          <p:cNvPr id="11" name="TextBox 11"/>
          <p:cNvSpPr txBox="1"/>
          <p:nvPr/>
        </p:nvSpPr>
        <p:spPr>
          <a:xfrm>
            <a:off x="716643" y="2669885"/>
            <a:ext cx="7003364" cy="2289676"/>
          </a:xfrm>
          <a:prstGeom prst="rect">
            <a:avLst/>
          </a:prstGeom>
        </p:spPr>
        <p:txBody>
          <a:bodyPr lIns="0" tIns="0" rIns="0" bIns="0" rtlCol="0" anchor="t">
            <a:spAutoFit/>
          </a:bodyPr>
          <a:lstStyle/>
          <a:p>
            <a:pPr algn="l">
              <a:lnSpc>
                <a:spcPts val="4557"/>
              </a:lnSpc>
              <a:spcBef>
                <a:spcPct val="0"/>
              </a:spcBef>
            </a:pPr>
            <a:r>
              <a:rPr lang="en-US" sz="3255" b="1" spc="-65">
                <a:solidFill>
                  <a:srgbClr val="FFFFFF"/>
                </a:solidFill>
                <a:latin typeface="Cabin Medium"/>
                <a:ea typeface="Cabin Medium"/>
                <a:cs typeface="Cabin Medium"/>
                <a:sym typeface="Cabin Medium"/>
              </a:rPr>
              <a:t>Đối tượng là những khách hàng có nhu cầu mua sắm trực tuyến, những chủ cửa hàng muốn cải thiện trải nghiệm khách hàng và tối ưu hóa quá trình bán hàng</a:t>
            </a:r>
          </a:p>
        </p:txBody>
      </p:sp>
      <p:sp>
        <p:nvSpPr>
          <p:cNvPr id="12" name="TextBox 12"/>
          <p:cNvSpPr txBox="1"/>
          <p:nvPr/>
        </p:nvSpPr>
        <p:spPr>
          <a:xfrm>
            <a:off x="633916" y="658874"/>
            <a:ext cx="6861483" cy="661848"/>
          </a:xfrm>
          <a:prstGeom prst="rect">
            <a:avLst/>
          </a:prstGeom>
        </p:spPr>
        <p:txBody>
          <a:bodyPr wrap="square" lIns="0" tIns="0" rIns="0" bIns="0" rtlCol="0" anchor="t">
            <a:spAutoFit/>
          </a:bodyPr>
          <a:lstStyle/>
          <a:p>
            <a:pPr algn="l">
              <a:lnSpc>
                <a:spcPts val="5399"/>
              </a:lnSpc>
            </a:pPr>
            <a:r>
              <a:rPr lang="vi-VN" sz="4499" b="1" spc="134" dirty="0">
                <a:solidFill>
                  <a:srgbClr val="1836B2"/>
                </a:solidFill>
                <a:latin typeface="Cabin Bold"/>
                <a:ea typeface="Cabin Bold"/>
                <a:cs typeface="Cabin Bold"/>
                <a:sym typeface="Cabin Bold"/>
              </a:rPr>
              <a:t>1.3.</a:t>
            </a:r>
            <a:r>
              <a:rPr lang="en-US" sz="4499" b="1" spc="134" dirty="0" err="1">
                <a:solidFill>
                  <a:srgbClr val="1836B2"/>
                </a:solidFill>
                <a:latin typeface="Cabin Bold"/>
                <a:ea typeface="Cabin Bold"/>
                <a:cs typeface="Cabin Bold"/>
                <a:sym typeface="Cabin Bold"/>
              </a:rPr>
              <a:t>Đối</a:t>
            </a:r>
            <a:r>
              <a:rPr lang="en-US" sz="4499" b="1" spc="134" dirty="0">
                <a:solidFill>
                  <a:srgbClr val="1836B2"/>
                </a:solidFill>
                <a:latin typeface="Cabin Bold"/>
                <a:ea typeface="Cabin Bold"/>
                <a:cs typeface="Cabin Bold"/>
                <a:sym typeface="Cabin Bold"/>
              </a:rPr>
              <a:t> </a:t>
            </a:r>
            <a:r>
              <a:rPr lang="en-US" sz="4499" b="1" spc="134" dirty="0" err="1">
                <a:solidFill>
                  <a:srgbClr val="1836B2"/>
                </a:solidFill>
                <a:latin typeface="Cabin Bold"/>
                <a:ea typeface="Cabin Bold"/>
                <a:cs typeface="Cabin Bold"/>
                <a:sym typeface="Cabin Bold"/>
              </a:rPr>
              <a:t>tượng</a:t>
            </a:r>
            <a:r>
              <a:rPr lang="en-US" sz="4499" b="1" spc="134" dirty="0">
                <a:solidFill>
                  <a:srgbClr val="1836B2"/>
                </a:solidFill>
                <a:latin typeface="Cabin Bold"/>
                <a:ea typeface="Cabin Bold"/>
                <a:cs typeface="Cabin Bold"/>
                <a:sym typeface="Cabin Bold"/>
              </a:rPr>
              <a:t> </a:t>
            </a:r>
            <a:r>
              <a:rPr lang="en-US" sz="4499" b="1" spc="134" dirty="0" err="1">
                <a:solidFill>
                  <a:srgbClr val="1836B2"/>
                </a:solidFill>
                <a:latin typeface="Cabin Bold"/>
                <a:ea typeface="Cabin Bold"/>
                <a:cs typeface="Cabin Bold"/>
                <a:sym typeface="Cabin Bold"/>
              </a:rPr>
              <a:t>và</a:t>
            </a:r>
            <a:r>
              <a:rPr lang="en-US" sz="4499" b="1" spc="134" dirty="0">
                <a:solidFill>
                  <a:srgbClr val="1836B2"/>
                </a:solidFill>
                <a:latin typeface="Cabin Bold"/>
                <a:ea typeface="Cabin Bold"/>
                <a:cs typeface="Cabin Bold"/>
                <a:sym typeface="Cabin Bold"/>
              </a:rPr>
              <a:t> </a:t>
            </a:r>
            <a:r>
              <a:rPr lang="en-US" sz="4499" b="1" spc="134" dirty="0" err="1">
                <a:solidFill>
                  <a:srgbClr val="1836B2"/>
                </a:solidFill>
                <a:latin typeface="Cabin Bold"/>
                <a:ea typeface="Cabin Bold"/>
                <a:cs typeface="Cabin Bold"/>
                <a:sym typeface="Cabin Bold"/>
              </a:rPr>
              <a:t>phạm</a:t>
            </a:r>
            <a:r>
              <a:rPr lang="en-US" sz="4499" b="1" spc="134" dirty="0">
                <a:solidFill>
                  <a:srgbClr val="1836B2"/>
                </a:solidFill>
                <a:latin typeface="Cabin Bold"/>
                <a:ea typeface="Cabin Bold"/>
                <a:cs typeface="Cabin Bold"/>
                <a:sym typeface="Cabin Bold"/>
              </a:rPr>
              <a:t> vi</a:t>
            </a:r>
          </a:p>
        </p:txBody>
      </p:sp>
      <p:sp>
        <p:nvSpPr>
          <p:cNvPr id="13" name="TextBox 13"/>
          <p:cNvSpPr txBox="1"/>
          <p:nvPr/>
        </p:nvSpPr>
        <p:spPr>
          <a:xfrm>
            <a:off x="716643" y="5076825"/>
            <a:ext cx="7275416" cy="4791075"/>
          </a:xfrm>
          <a:prstGeom prst="rect">
            <a:avLst/>
          </a:prstGeom>
        </p:spPr>
        <p:txBody>
          <a:bodyPr lIns="0" tIns="0" rIns="0" bIns="0" rtlCol="0" anchor="t">
            <a:spAutoFit/>
          </a:bodyPr>
          <a:lstStyle/>
          <a:p>
            <a:pPr algn="l">
              <a:lnSpc>
                <a:spcPts val="4734"/>
              </a:lnSpc>
            </a:pPr>
            <a:r>
              <a:rPr lang="en-US" sz="3381" b="1" spc="-67">
                <a:solidFill>
                  <a:srgbClr val="FFFFFF"/>
                </a:solidFill>
                <a:latin typeface="Cabin Medium"/>
                <a:ea typeface="Cabin Medium"/>
                <a:cs typeface="Cabin Medium"/>
                <a:sym typeface="Cabin Medium"/>
              </a:rPr>
              <a:t>Phạm vi nghiên cứu:</a:t>
            </a:r>
          </a:p>
          <a:p>
            <a:pPr marL="730135" lvl="1" indent="-365067" algn="l">
              <a:lnSpc>
                <a:spcPts val="4734"/>
              </a:lnSpc>
              <a:buFont typeface="Arial"/>
              <a:buChar char="•"/>
            </a:pPr>
            <a:r>
              <a:rPr lang="en-US" sz="3381" b="1" spc="-67">
                <a:solidFill>
                  <a:srgbClr val="FFFFFF"/>
                </a:solidFill>
                <a:latin typeface="Cabin Medium"/>
                <a:ea typeface="Cabin Medium"/>
                <a:cs typeface="Cabin Medium"/>
                <a:sym typeface="Cabin Medium"/>
              </a:rPr>
              <a:t> Xác định yêu cầu của khách hàng.</a:t>
            </a:r>
          </a:p>
          <a:p>
            <a:pPr marL="730135" lvl="1" indent="-365067" algn="l">
              <a:lnSpc>
                <a:spcPts val="4734"/>
              </a:lnSpc>
              <a:buFont typeface="Arial"/>
              <a:buChar char="•"/>
            </a:pPr>
            <a:r>
              <a:rPr lang="en-US" sz="3381" b="1" spc="-67">
                <a:solidFill>
                  <a:srgbClr val="FFFFFF"/>
                </a:solidFill>
                <a:latin typeface="Cabin Medium"/>
                <a:ea typeface="Cabin Medium"/>
                <a:cs typeface="Cabin Medium"/>
                <a:sym typeface="Cabin Medium"/>
              </a:rPr>
              <a:t> Phân tích , đặc tả yêu cầu chức năng của hệ thống.</a:t>
            </a:r>
          </a:p>
          <a:p>
            <a:pPr marL="730135" lvl="1" indent="-365067" algn="l">
              <a:lnSpc>
                <a:spcPts val="4734"/>
              </a:lnSpc>
              <a:buFont typeface="Arial"/>
              <a:buChar char="•"/>
            </a:pPr>
            <a:r>
              <a:rPr lang="en-US" sz="3381" b="1" spc="-67">
                <a:solidFill>
                  <a:srgbClr val="FFFFFF"/>
                </a:solidFill>
                <a:latin typeface="Cabin Medium"/>
                <a:ea typeface="Cabin Medium"/>
                <a:cs typeface="Cabin Medium"/>
                <a:sym typeface="Cabin Medium"/>
              </a:rPr>
              <a:t> Thiết kế giao diện cho ứng dụng.</a:t>
            </a:r>
          </a:p>
          <a:p>
            <a:pPr marL="730135" lvl="1" indent="-365067" algn="l">
              <a:lnSpc>
                <a:spcPts val="4734"/>
              </a:lnSpc>
              <a:buFont typeface="Arial"/>
              <a:buChar char="•"/>
            </a:pPr>
            <a:r>
              <a:rPr lang="en-US" sz="3381" b="1" spc="-67">
                <a:solidFill>
                  <a:srgbClr val="FFFFFF"/>
                </a:solidFill>
                <a:latin typeface="Cabin Medium"/>
                <a:ea typeface="Cabin Medium"/>
                <a:cs typeface="Cabin Medium"/>
                <a:sym typeface="Cabin Medium"/>
              </a:rPr>
              <a:t> Phát triển ứng dụng bằng Flutter.</a:t>
            </a:r>
          </a:p>
          <a:p>
            <a:pPr marL="730135" lvl="1" indent="-365067" algn="l">
              <a:lnSpc>
                <a:spcPts val="4734"/>
              </a:lnSpc>
              <a:spcBef>
                <a:spcPct val="0"/>
              </a:spcBef>
              <a:buFont typeface="Arial"/>
              <a:buChar char="•"/>
            </a:pPr>
            <a:r>
              <a:rPr lang="en-US" sz="3381" b="1" spc="-67">
                <a:solidFill>
                  <a:srgbClr val="FFFFFF"/>
                </a:solidFill>
                <a:latin typeface="Cabin Medium"/>
                <a:ea typeface="Cabin Medium"/>
                <a:cs typeface="Cabin Medium"/>
                <a:sym typeface="Cabin Medium"/>
              </a:rPr>
              <a:t> Kiểm thử một số chức năng của người dùng.</a:t>
            </a:r>
          </a:p>
        </p:txBody>
      </p:sp>
      <p:sp>
        <p:nvSpPr>
          <p:cNvPr id="15" name="Freeform 12">
            <a:extLst>
              <a:ext uri="{FF2B5EF4-FFF2-40B4-BE49-F238E27FC236}">
                <a16:creationId xmlns:a16="http://schemas.microsoft.com/office/drawing/2014/main" id="{C496F05A-49AF-4D0D-B8FD-6A49E34C646B}"/>
              </a:ext>
            </a:extLst>
          </p:cNvPr>
          <p:cNvSpPr/>
          <p:nvPr/>
        </p:nvSpPr>
        <p:spPr>
          <a:xfrm>
            <a:off x="16824111" y="8768931"/>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3"/>
            <a:stretch>
              <a:fillRect/>
            </a:stretch>
          </a:blipFill>
        </p:spPr>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881634" y="3661159"/>
            <a:ext cx="6815363" cy="5843676"/>
            <a:chOff x="0" y="0"/>
            <a:chExt cx="802749" cy="688299"/>
          </a:xfrm>
        </p:grpSpPr>
        <p:sp>
          <p:nvSpPr>
            <p:cNvPr id="3" name="Freeform 3"/>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A066CB"/>
            </a:solidFill>
          </p:spPr>
        </p:sp>
        <p:sp>
          <p:nvSpPr>
            <p:cNvPr id="4" name="TextBox 4"/>
            <p:cNvSpPr txBox="1"/>
            <p:nvPr/>
          </p:nvSpPr>
          <p:spPr>
            <a:xfrm>
              <a:off x="114300" y="-66675"/>
              <a:ext cx="574149" cy="754974"/>
            </a:xfrm>
            <a:prstGeom prst="rect">
              <a:avLst/>
            </a:prstGeom>
          </p:spPr>
          <p:txBody>
            <a:bodyPr lIns="50800" tIns="50800" rIns="50800" bIns="50800" rtlCol="0" anchor="ctr"/>
            <a:lstStyle/>
            <a:p>
              <a:pPr algn="ctr">
                <a:lnSpc>
                  <a:spcPts val="4899"/>
                </a:lnSpc>
              </a:pPr>
              <a:r>
                <a:rPr lang="en-US" sz="3499" b="1">
                  <a:solidFill>
                    <a:srgbClr val="FFFFFF"/>
                  </a:solidFill>
                  <a:latin typeface="Cabin Bold"/>
                  <a:ea typeface="Cabin Bold"/>
                  <a:cs typeface="Cabin Bold"/>
                  <a:sym typeface="Cabin Bold"/>
                </a:rPr>
                <a:t>Những công cụ và ứng dụng sử dụng</a:t>
              </a:r>
            </a:p>
          </p:txBody>
        </p:sp>
      </p:grpSp>
      <p:grpSp>
        <p:nvGrpSpPr>
          <p:cNvPr id="5" name="Group 5"/>
          <p:cNvGrpSpPr>
            <a:grpSpLocks noChangeAspect="1"/>
          </p:cNvGrpSpPr>
          <p:nvPr/>
        </p:nvGrpSpPr>
        <p:grpSpPr>
          <a:xfrm>
            <a:off x="5966264" y="-2051223"/>
            <a:ext cx="6646104" cy="5755226"/>
            <a:chOff x="0" y="0"/>
            <a:chExt cx="4282440" cy="3708400"/>
          </a:xfrm>
        </p:grpSpPr>
        <p:sp>
          <p:nvSpPr>
            <p:cNvPr id="6" name="Freeform 6"/>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14946" r="-14946"/>
              </a:stretch>
            </a:blipFill>
          </p:spPr>
        </p:sp>
      </p:grpSp>
      <p:grpSp>
        <p:nvGrpSpPr>
          <p:cNvPr id="7" name="Group 7"/>
          <p:cNvGrpSpPr>
            <a:grpSpLocks noChangeAspect="1"/>
          </p:cNvGrpSpPr>
          <p:nvPr/>
        </p:nvGrpSpPr>
        <p:grpSpPr>
          <a:xfrm>
            <a:off x="10950683" y="6573472"/>
            <a:ext cx="6646104" cy="5755226"/>
            <a:chOff x="0" y="0"/>
            <a:chExt cx="4282440" cy="3708400"/>
          </a:xfrm>
        </p:grpSpPr>
        <p:sp>
          <p:nvSpPr>
            <p:cNvPr id="8" name="Freeform 8"/>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3"/>
              <a:stretch>
                <a:fillRect l="-19527" t="-3526" r="-14946"/>
              </a:stretch>
            </a:blipFill>
          </p:spPr>
        </p:sp>
      </p:grpSp>
      <p:grpSp>
        <p:nvGrpSpPr>
          <p:cNvPr id="9" name="Group 9"/>
          <p:cNvGrpSpPr/>
          <p:nvPr/>
        </p:nvGrpSpPr>
        <p:grpSpPr>
          <a:xfrm>
            <a:off x="10866053" y="739320"/>
            <a:ext cx="6815363" cy="5843676"/>
            <a:chOff x="0" y="0"/>
            <a:chExt cx="802749" cy="688299"/>
          </a:xfrm>
        </p:grpSpPr>
        <p:sp>
          <p:nvSpPr>
            <p:cNvPr id="10" name="Freeform 10"/>
            <p:cNvSpPr/>
            <p:nvPr/>
          </p:nvSpPr>
          <p:spPr>
            <a:xfrm>
              <a:off x="0" y="0"/>
              <a:ext cx="802749" cy="688299"/>
            </a:xfrm>
            <a:custGeom>
              <a:avLst/>
              <a:gdLst/>
              <a:ahLst/>
              <a:cxnLst/>
              <a:rect l="l" t="t" r="r" b="b"/>
              <a:pathLst>
                <a:path w="802749" h="688299">
                  <a:moveTo>
                    <a:pt x="802749" y="344149"/>
                  </a:moveTo>
                  <a:lnTo>
                    <a:pt x="599549" y="688299"/>
                  </a:lnTo>
                  <a:lnTo>
                    <a:pt x="203200" y="688299"/>
                  </a:lnTo>
                  <a:lnTo>
                    <a:pt x="0" y="344149"/>
                  </a:lnTo>
                  <a:lnTo>
                    <a:pt x="203200" y="0"/>
                  </a:lnTo>
                  <a:lnTo>
                    <a:pt x="599549" y="0"/>
                  </a:lnTo>
                  <a:lnTo>
                    <a:pt x="802749" y="344149"/>
                  </a:lnTo>
                  <a:close/>
                </a:path>
              </a:pathLst>
            </a:custGeom>
            <a:solidFill>
              <a:srgbClr val="1836B2"/>
            </a:solidFill>
          </p:spPr>
        </p:sp>
        <p:sp>
          <p:nvSpPr>
            <p:cNvPr id="11" name="TextBox 11"/>
            <p:cNvSpPr txBox="1"/>
            <p:nvPr/>
          </p:nvSpPr>
          <p:spPr>
            <a:xfrm>
              <a:off x="114300" y="-76200"/>
              <a:ext cx="574149" cy="764499"/>
            </a:xfrm>
            <a:prstGeom prst="rect">
              <a:avLst/>
            </a:prstGeom>
          </p:spPr>
          <p:txBody>
            <a:bodyPr lIns="50800" tIns="50800" rIns="50800" bIns="50800" rtlCol="0" anchor="ctr"/>
            <a:lstStyle/>
            <a:p>
              <a:pPr algn="ctr">
                <a:lnSpc>
                  <a:spcPts val="4900"/>
                </a:lnSpc>
              </a:pPr>
              <a:r>
                <a:rPr lang="en-US" sz="3500">
                  <a:solidFill>
                    <a:srgbClr val="FFFFFF"/>
                  </a:solidFill>
                  <a:latin typeface="Cabin"/>
                  <a:ea typeface="Cabin"/>
                  <a:cs typeface="Cabin"/>
                  <a:sym typeface="Cabin"/>
                </a:rPr>
                <a:t>Những công nghệ được áp dụng</a:t>
              </a:r>
            </a:p>
          </p:txBody>
        </p:sp>
      </p:grpSp>
      <p:sp>
        <p:nvSpPr>
          <p:cNvPr id="12" name="Freeform 12"/>
          <p:cNvSpPr/>
          <p:nvPr/>
        </p:nvSpPr>
        <p:spPr>
          <a:xfrm>
            <a:off x="1028700" y="8207302"/>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4"/>
            <a:stretch>
              <a:fillRect/>
            </a:stretch>
          </a:blipFill>
        </p:spPr>
      </p:sp>
      <p:sp>
        <p:nvSpPr>
          <p:cNvPr id="13" name="TextBox 13"/>
          <p:cNvSpPr txBox="1"/>
          <p:nvPr/>
        </p:nvSpPr>
        <p:spPr>
          <a:xfrm>
            <a:off x="1028700" y="1114425"/>
            <a:ext cx="4617644" cy="3893439"/>
          </a:xfrm>
          <a:prstGeom prst="rect">
            <a:avLst/>
          </a:prstGeom>
        </p:spPr>
        <p:txBody>
          <a:bodyPr lIns="0" tIns="0" rIns="0" bIns="0" rtlCol="0" anchor="t">
            <a:spAutoFit/>
          </a:bodyPr>
          <a:lstStyle/>
          <a:p>
            <a:pPr marL="0" lvl="0" indent="0" algn="l">
              <a:lnSpc>
                <a:spcPts val="10142"/>
              </a:lnSpc>
            </a:pPr>
            <a:r>
              <a:rPr lang="vi-VN" sz="9220" b="1" dirty="0">
                <a:solidFill>
                  <a:srgbClr val="1836B2"/>
                </a:solidFill>
                <a:latin typeface="Cabin Bold"/>
                <a:ea typeface="Cabin Bold"/>
                <a:cs typeface="Cabin Bold"/>
                <a:sym typeface="Cabin Bold"/>
              </a:rPr>
              <a:t>1.4.</a:t>
            </a:r>
            <a:endParaRPr lang="en-US" sz="9220" b="1" dirty="0">
              <a:solidFill>
                <a:srgbClr val="1836B2"/>
              </a:solidFill>
              <a:latin typeface="Cabin Bold"/>
              <a:ea typeface="Cabin Bold"/>
              <a:cs typeface="Cabin Bold"/>
              <a:sym typeface="Cabin Bold"/>
            </a:endParaRPr>
          </a:p>
          <a:p>
            <a:pPr marL="0" lvl="0" indent="0" algn="l">
              <a:lnSpc>
                <a:spcPts val="10142"/>
              </a:lnSpc>
            </a:pPr>
            <a:r>
              <a:rPr lang="en-US" sz="9220" b="1" u="none" dirty="0" err="1">
                <a:solidFill>
                  <a:srgbClr val="1836B2"/>
                </a:solidFill>
                <a:latin typeface="Cabin Bold"/>
                <a:ea typeface="Cabin Bold"/>
                <a:cs typeface="Cabin Bold"/>
                <a:sym typeface="Cabin Bold"/>
              </a:rPr>
              <a:t>Cơ</a:t>
            </a:r>
            <a:r>
              <a:rPr lang="en-US" sz="9220" b="1" u="none" dirty="0">
                <a:solidFill>
                  <a:srgbClr val="1836B2"/>
                </a:solidFill>
                <a:latin typeface="Cabin Bold"/>
                <a:ea typeface="Cabin Bold"/>
                <a:cs typeface="Cabin Bold"/>
                <a:sym typeface="Cabin Bold"/>
              </a:rPr>
              <a:t> </a:t>
            </a:r>
            <a:r>
              <a:rPr lang="en-US" sz="9220" b="1" u="none" dirty="0" err="1">
                <a:solidFill>
                  <a:srgbClr val="1836B2"/>
                </a:solidFill>
                <a:latin typeface="Cabin Bold"/>
                <a:ea typeface="Cabin Bold"/>
                <a:cs typeface="Cabin Bold"/>
                <a:sym typeface="Cabin Bold"/>
              </a:rPr>
              <a:t>sở</a:t>
            </a:r>
            <a:r>
              <a:rPr lang="en-US" sz="9220" b="1" u="none" dirty="0">
                <a:solidFill>
                  <a:srgbClr val="1836B2"/>
                </a:solidFill>
                <a:latin typeface="Cabin Bold"/>
                <a:ea typeface="Cabin Bold"/>
                <a:cs typeface="Cabin Bold"/>
                <a:sym typeface="Cabin Bold"/>
              </a:rPr>
              <a:t> </a:t>
            </a:r>
            <a:r>
              <a:rPr lang="en-US" sz="9220" b="1" u="none" dirty="0" err="1">
                <a:solidFill>
                  <a:srgbClr val="1836B2"/>
                </a:solidFill>
                <a:latin typeface="Cabin Bold"/>
                <a:ea typeface="Cabin Bold"/>
                <a:cs typeface="Cabin Bold"/>
                <a:sym typeface="Cabin Bold"/>
              </a:rPr>
              <a:t>lý</a:t>
            </a:r>
            <a:r>
              <a:rPr lang="en-US" sz="9220" b="1" u="none" dirty="0">
                <a:solidFill>
                  <a:srgbClr val="1836B2"/>
                </a:solidFill>
                <a:latin typeface="Cabin Bold"/>
                <a:ea typeface="Cabin Bold"/>
                <a:cs typeface="Cabin Bold"/>
                <a:sym typeface="Cabin Bold"/>
              </a:rPr>
              <a:t> </a:t>
            </a:r>
            <a:r>
              <a:rPr lang="en-US" sz="9220" b="1" u="none" dirty="0" err="1">
                <a:solidFill>
                  <a:srgbClr val="1836B2"/>
                </a:solidFill>
                <a:latin typeface="Cabin Bold"/>
                <a:ea typeface="Cabin Bold"/>
                <a:cs typeface="Cabin Bold"/>
                <a:sym typeface="Cabin Bold"/>
              </a:rPr>
              <a:t>thuyết</a:t>
            </a:r>
            <a:endParaRPr lang="en-US" sz="9220" b="1" u="none" dirty="0">
              <a:solidFill>
                <a:srgbClr val="1836B2"/>
              </a:solidFill>
              <a:latin typeface="Cabin Bold"/>
              <a:ea typeface="Cabin Bold"/>
              <a:cs typeface="Cabin Bold"/>
              <a:sym typeface="Cabin Bo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2" name="Group 2"/>
          <p:cNvGrpSpPr/>
          <p:nvPr/>
        </p:nvGrpSpPr>
        <p:grpSpPr>
          <a:xfrm>
            <a:off x="5657147" y="-14622"/>
            <a:ext cx="14478703" cy="2425007"/>
            <a:chOff x="0" y="0"/>
            <a:chExt cx="2121017" cy="355245"/>
          </a:xfrm>
        </p:grpSpPr>
        <p:sp>
          <p:nvSpPr>
            <p:cNvPr id="3" name="Freeform 3"/>
            <p:cNvSpPr/>
            <p:nvPr/>
          </p:nvSpPr>
          <p:spPr>
            <a:xfrm>
              <a:off x="0" y="0"/>
              <a:ext cx="2121017" cy="355245"/>
            </a:xfrm>
            <a:custGeom>
              <a:avLst/>
              <a:gdLst/>
              <a:ahLst/>
              <a:cxnLst/>
              <a:rect l="l" t="t" r="r" b="b"/>
              <a:pathLst>
                <a:path w="2121017" h="355245">
                  <a:moveTo>
                    <a:pt x="1917817" y="0"/>
                  </a:moveTo>
                  <a:lnTo>
                    <a:pt x="0" y="0"/>
                  </a:lnTo>
                  <a:lnTo>
                    <a:pt x="203200" y="355245"/>
                  </a:lnTo>
                  <a:lnTo>
                    <a:pt x="2121017" y="355245"/>
                  </a:lnTo>
                  <a:lnTo>
                    <a:pt x="1917817" y="0"/>
                  </a:lnTo>
                  <a:close/>
                </a:path>
              </a:pathLst>
            </a:custGeom>
            <a:solidFill>
              <a:srgbClr val="A066CB"/>
            </a:solidFill>
          </p:spPr>
        </p:sp>
        <p:sp>
          <p:nvSpPr>
            <p:cNvPr id="4" name="TextBox 4"/>
            <p:cNvSpPr txBox="1"/>
            <p:nvPr/>
          </p:nvSpPr>
          <p:spPr>
            <a:xfrm>
              <a:off x="101600" y="-28575"/>
              <a:ext cx="1917817" cy="383820"/>
            </a:xfrm>
            <a:prstGeom prst="rect">
              <a:avLst/>
            </a:prstGeom>
          </p:spPr>
          <p:txBody>
            <a:bodyPr lIns="50800" tIns="50800" rIns="50800" bIns="50800" rtlCol="0" anchor="ctr"/>
            <a:lstStyle/>
            <a:p>
              <a:pPr algn="ctr">
                <a:lnSpc>
                  <a:spcPts val="2380"/>
                </a:lnSpc>
              </a:pPr>
              <a:endParaRPr/>
            </a:p>
          </p:txBody>
        </p:sp>
      </p:grpSp>
      <p:sp>
        <p:nvSpPr>
          <p:cNvPr id="5" name="TextBox 5"/>
          <p:cNvSpPr txBox="1"/>
          <p:nvPr/>
        </p:nvSpPr>
        <p:spPr>
          <a:xfrm>
            <a:off x="6027811" y="3206055"/>
            <a:ext cx="6240691" cy="1038225"/>
          </a:xfrm>
          <a:prstGeom prst="rect">
            <a:avLst/>
          </a:prstGeom>
        </p:spPr>
        <p:txBody>
          <a:bodyPr lIns="0" tIns="0" rIns="0" bIns="0" rtlCol="0" anchor="t">
            <a:spAutoFit/>
          </a:bodyPr>
          <a:lstStyle/>
          <a:p>
            <a:pPr algn="ctr">
              <a:lnSpc>
                <a:spcPts val="8400"/>
              </a:lnSpc>
            </a:pPr>
            <a:r>
              <a:rPr lang="en-US" sz="6000" b="1" spc="30">
                <a:solidFill>
                  <a:srgbClr val="FFFFFF"/>
                </a:solidFill>
                <a:latin typeface="Cabin Medium"/>
                <a:ea typeface="Cabin Medium"/>
                <a:cs typeface="Cabin Medium"/>
                <a:sym typeface="Cabin Medium"/>
              </a:rPr>
              <a:t>Framework Flutter</a:t>
            </a:r>
          </a:p>
        </p:txBody>
      </p:sp>
      <p:sp>
        <p:nvSpPr>
          <p:cNvPr id="6" name="AutoShape 6"/>
          <p:cNvSpPr/>
          <p:nvPr/>
        </p:nvSpPr>
        <p:spPr>
          <a:xfrm flipV="1">
            <a:off x="12420901" y="2964755"/>
            <a:ext cx="0" cy="5215912"/>
          </a:xfrm>
          <a:prstGeom prst="line">
            <a:avLst/>
          </a:prstGeom>
          <a:ln w="95250" cap="rnd">
            <a:solidFill>
              <a:srgbClr val="86C7ED"/>
            </a:solidFill>
            <a:prstDash val="solid"/>
            <a:headEnd type="none" w="sm" len="sm"/>
            <a:tailEnd type="none" w="sm" len="sm"/>
          </a:ln>
        </p:spPr>
      </p:sp>
      <p:grpSp>
        <p:nvGrpSpPr>
          <p:cNvPr id="7" name="Group 7"/>
          <p:cNvGrpSpPr>
            <a:grpSpLocks noChangeAspect="1"/>
          </p:cNvGrpSpPr>
          <p:nvPr/>
        </p:nvGrpSpPr>
        <p:grpSpPr>
          <a:xfrm>
            <a:off x="-5980436" y="-413081"/>
            <a:ext cx="12833418" cy="11113161"/>
            <a:chOff x="0" y="0"/>
            <a:chExt cx="4282440" cy="3708400"/>
          </a:xfrm>
        </p:grpSpPr>
        <p:sp>
          <p:nvSpPr>
            <p:cNvPr id="8" name="Freeform 8"/>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t="-54974" b="-18244"/>
              </a:stretch>
            </a:blipFill>
          </p:spPr>
        </p:sp>
      </p:grpSp>
      <p:sp>
        <p:nvSpPr>
          <p:cNvPr id="9" name="Freeform 9"/>
          <p:cNvSpPr/>
          <p:nvPr/>
        </p:nvSpPr>
        <p:spPr>
          <a:xfrm>
            <a:off x="12896498" y="5143500"/>
            <a:ext cx="5178994" cy="2911762"/>
          </a:xfrm>
          <a:custGeom>
            <a:avLst/>
            <a:gdLst/>
            <a:ahLst/>
            <a:cxnLst/>
            <a:rect l="l" t="t" r="r" b="b"/>
            <a:pathLst>
              <a:path w="5178994" h="2911762">
                <a:moveTo>
                  <a:pt x="0" y="0"/>
                </a:moveTo>
                <a:lnTo>
                  <a:pt x="5178994" y="0"/>
                </a:lnTo>
                <a:lnTo>
                  <a:pt x="5178994" y="2911762"/>
                </a:lnTo>
                <a:lnTo>
                  <a:pt x="0" y="2911762"/>
                </a:lnTo>
                <a:lnTo>
                  <a:pt x="0" y="0"/>
                </a:lnTo>
                <a:close/>
              </a:path>
            </a:pathLst>
          </a:custGeom>
          <a:blipFill>
            <a:blip r:embed="rId3"/>
            <a:stretch>
              <a:fillRect/>
            </a:stretch>
          </a:blipFill>
        </p:spPr>
      </p:sp>
      <p:sp>
        <p:nvSpPr>
          <p:cNvPr id="10" name="Freeform 10"/>
          <p:cNvSpPr/>
          <p:nvPr/>
        </p:nvSpPr>
        <p:spPr>
          <a:xfrm>
            <a:off x="7568549" y="4783678"/>
            <a:ext cx="3631406" cy="3631406"/>
          </a:xfrm>
          <a:custGeom>
            <a:avLst/>
            <a:gdLst/>
            <a:ahLst/>
            <a:cxnLst/>
            <a:rect l="l" t="t" r="r" b="b"/>
            <a:pathLst>
              <a:path w="3631406" h="3631406">
                <a:moveTo>
                  <a:pt x="0" y="0"/>
                </a:moveTo>
                <a:lnTo>
                  <a:pt x="3631407" y="0"/>
                </a:lnTo>
                <a:lnTo>
                  <a:pt x="3631407" y="3631406"/>
                </a:lnTo>
                <a:lnTo>
                  <a:pt x="0" y="3631406"/>
                </a:lnTo>
                <a:lnTo>
                  <a:pt x="0" y="0"/>
                </a:lnTo>
                <a:close/>
              </a:path>
            </a:pathLst>
          </a:custGeom>
          <a:blipFill>
            <a:blip r:embed="rId4"/>
            <a:stretch>
              <a:fillRect/>
            </a:stretch>
          </a:blipFill>
        </p:spPr>
      </p:sp>
      <p:sp>
        <p:nvSpPr>
          <p:cNvPr id="11" name="TextBox 11"/>
          <p:cNvSpPr txBox="1"/>
          <p:nvPr/>
        </p:nvSpPr>
        <p:spPr>
          <a:xfrm>
            <a:off x="6852981" y="948018"/>
            <a:ext cx="10406319" cy="819150"/>
          </a:xfrm>
          <a:prstGeom prst="rect">
            <a:avLst/>
          </a:prstGeom>
        </p:spPr>
        <p:txBody>
          <a:bodyPr lIns="0" tIns="0" rIns="0" bIns="0" rtlCol="0" anchor="t">
            <a:spAutoFit/>
          </a:bodyPr>
          <a:lstStyle/>
          <a:p>
            <a:pPr algn="r">
              <a:lnSpc>
                <a:spcPts val="6599"/>
              </a:lnSpc>
            </a:pPr>
            <a:r>
              <a:rPr lang="en-US" sz="5499" b="1" spc="164">
                <a:solidFill>
                  <a:srgbClr val="FFFFFF"/>
                </a:solidFill>
                <a:latin typeface="Cabin Bold"/>
                <a:ea typeface="Cabin Bold"/>
                <a:cs typeface="Cabin Bold"/>
                <a:sym typeface="Cabin Bold"/>
              </a:rPr>
              <a:t>Những công nghệ được áp dụng</a:t>
            </a:r>
          </a:p>
        </p:txBody>
      </p:sp>
      <p:sp>
        <p:nvSpPr>
          <p:cNvPr id="12" name="TextBox 12"/>
          <p:cNvSpPr txBox="1"/>
          <p:nvPr/>
        </p:nvSpPr>
        <p:spPr>
          <a:xfrm>
            <a:off x="12573301" y="2869505"/>
            <a:ext cx="5431217" cy="1739900"/>
          </a:xfrm>
          <a:prstGeom prst="rect">
            <a:avLst/>
          </a:prstGeom>
        </p:spPr>
        <p:txBody>
          <a:bodyPr lIns="0" tIns="0" rIns="0" bIns="0" rtlCol="0" anchor="t">
            <a:spAutoFit/>
          </a:bodyPr>
          <a:lstStyle/>
          <a:p>
            <a:pPr algn="ctr">
              <a:lnSpc>
                <a:spcPts val="7000"/>
              </a:lnSpc>
            </a:pPr>
            <a:r>
              <a:rPr lang="en-US" sz="5000" spc="25">
                <a:solidFill>
                  <a:srgbClr val="FFFFFF"/>
                </a:solidFill>
                <a:latin typeface="Cabin"/>
                <a:ea typeface="Cabin"/>
                <a:cs typeface="Cabin"/>
                <a:sym typeface="Cabin"/>
              </a:rPr>
              <a:t>Ngôn ngữ lập trình Dart</a:t>
            </a:r>
          </a:p>
        </p:txBody>
      </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066CB"/>
        </a:solidFill>
        <a:effectLst/>
      </p:bgPr>
    </p:bg>
    <p:spTree>
      <p:nvGrpSpPr>
        <p:cNvPr id="1" name=""/>
        <p:cNvGrpSpPr/>
        <p:nvPr/>
      </p:nvGrpSpPr>
      <p:grpSpPr>
        <a:xfrm>
          <a:off x="0" y="0"/>
          <a:ext cx="0" cy="0"/>
          <a:chOff x="0" y="0"/>
          <a:chExt cx="0" cy="0"/>
        </a:xfrm>
      </p:grpSpPr>
      <p:sp>
        <p:nvSpPr>
          <p:cNvPr id="2" name="Freeform 2"/>
          <p:cNvSpPr/>
          <p:nvPr/>
        </p:nvSpPr>
        <p:spPr>
          <a:xfrm>
            <a:off x="12868433" y="-2124074"/>
            <a:ext cx="7440266" cy="4248148"/>
          </a:xfrm>
          <a:custGeom>
            <a:avLst/>
            <a:gdLst/>
            <a:ahLst/>
            <a:cxnLst/>
            <a:rect l="l" t="t" r="r" b="b"/>
            <a:pathLst>
              <a:path w="7440266" h="4248148">
                <a:moveTo>
                  <a:pt x="0" y="0"/>
                </a:moveTo>
                <a:lnTo>
                  <a:pt x="7440266" y="0"/>
                </a:lnTo>
                <a:lnTo>
                  <a:pt x="7440266" y="4248148"/>
                </a:lnTo>
                <a:lnTo>
                  <a:pt x="0" y="4248148"/>
                </a:lnTo>
                <a:lnTo>
                  <a:pt x="0" y="0"/>
                </a:lnTo>
                <a:close/>
              </a:path>
            </a:pathLst>
          </a:custGeom>
          <a:blipFill>
            <a:blip r:embed="rId2">
              <a:extLst>
                <a:ext uri="{96DAC541-7B7A-43D3-8B79-37D633B846F1}">
                  <asvg:svgBlip xmlns:asvg="http://schemas.microsoft.com/office/drawing/2016/SVG/main" r:embed="rId3"/>
                </a:ext>
              </a:extLst>
            </a:blip>
            <a:stretch>
              <a:fillRect t="-51576"/>
            </a:stretch>
          </a:blipFill>
        </p:spPr>
      </p:sp>
      <p:sp>
        <p:nvSpPr>
          <p:cNvPr id="3" name="AutoShape 3"/>
          <p:cNvSpPr/>
          <p:nvPr/>
        </p:nvSpPr>
        <p:spPr>
          <a:xfrm>
            <a:off x="522779" y="2095499"/>
            <a:ext cx="10261696" cy="0"/>
          </a:xfrm>
          <a:prstGeom prst="line">
            <a:avLst/>
          </a:prstGeom>
          <a:ln w="57150" cap="flat">
            <a:solidFill>
              <a:srgbClr val="FFFFFF"/>
            </a:solidFill>
            <a:prstDash val="sysDot"/>
            <a:headEnd type="none" w="sm" len="sm"/>
            <a:tailEnd type="none" w="sm" len="sm"/>
          </a:ln>
        </p:spPr>
      </p:sp>
      <p:sp>
        <p:nvSpPr>
          <p:cNvPr id="4" name="AutoShape 4"/>
          <p:cNvSpPr/>
          <p:nvPr/>
        </p:nvSpPr>
        <p:spPr>
          <a:xfrm flipV="1">
            <a:off x="11355812" y="2535544"/>
            <a:ext cx="0" cy="6194394"/>
          </a:xfrm>
          <a:prstGeom prst="line">
            <a:avLst/>
          </a:prstGeom>
          <a:ln w="95250" cap="rnd">
            <a:solidFill>
              <a:srgbClr val="86C7ED"/>
            </a:solidFill>
            <a:prstDash val="solid"/>
            <a:headEnd type="none" w="sm" len="sm"/>
            <a:tailEnd type="none" w="sm" len="sm"/>
          </a:ln>
        </p:spPr>
      </p:sp>
      <p:sp>
        <p:nvSpPr>
          <p:cNvPr id="5" name="AutoShape 5"/>
          <p:cNvSpPr/>
          <p:nvPr/>
        </p:nvSpPr>
        <p:spPr>
          <a:xfrm flipH="1" flipV="1">
            <a:off x="6005731" y="2535544"/>
            <a:ext cx="0" cy="6194394"/>
          </a:xfrm>
          <a:prstGeom prst="line">
            <a:avLst/>
          </a:prstGeom>
          <a:ln w="95250" cap="rnd">
            <a:solidFill>
              <a:srgbClr val="86C7ED"/>
            </a:solidFill>
            <a:prstDash val="solid"/>
            <a:headEnd type="none" w="sm" len="sm"/>
            <a:tailEnd type="none" w="sm" len="sm"/>
          </a:ln>
        </p:spPr>
      </p:sp>
      <p:sp>
        <p:nvSpPr>
          <p:cNvPr id="6" name="Freeform 6"/>
          <p:cNvSpPr/>
          <p:nvPr/>
        </p:nvSpPr>
        <p:spPr>
          <a:xfrm>
            <a:off x="522779" y="4760263"/>
            <a:ext cx="5143500" cy="3852574"/>
          </a:xfrm>
          <a:custGeom>
            <a:avLst/>
            <a:gdLst/>
            <a:ahLst/>
            <a:cxnLst/>
            <a:rect l="l" t="t" r="r" b="b"/>
            <a:pathLst>
              <a:path w="5143500" h="3852574">
                <a:moveTo>
                  <a:pt x="0" y="0"/>
                </a:moveTo>
                <a:lnTo>
                  <a:pt x="5143500" y="0"/>
                </a:lnTo>
                <a:lnTo>
                  <a:pt x="5143500" y="3852574"/>
                </a:lnTo>
                <a:lnTo>
                  <a:pt x="0" y="3852574"/>
                </a:lnTo>
                <a:lnTo>
                  <a:pt x="0" y="0"/>
                </a:lnTo>
                <a:close/>
              </a:path>
            </a:pathLst>
          </a:custGeom>
          <a:blipFill>
            <a:blip r:embed="rId4"/>
            <a:stretch>
              <a:fillRect t="-16754" b="-16754"/>
            </a:stretch>
          </a:blipFill>
        </p:spPr>
      </p:sp>
      <p:sp>
        <p:nvSpPr>
          <p:cNvPr id="7" name="Freeform 7"/>
          <p:cNvSpPr/>
          <p:nvPr/>
        </p:nvSpPr>
        <p:spPr>
          <a:xfrm>
            <a:off x="6250951" y="4760263"/>
            <a:ext cx="4859641" cy="3852574"/>
          </a:xfrm>
          <a:custGeom>
            <a:avLst/>
            <a:gdLst/>
            <a:ahLst/>
            <a:cxnLst/>
            <a:rect l="l" t="t" r="r" b="b"/>
            <a:pathLst>
              <a:path w="4859641" h="3852574">
                <a:moveTo>
                  <a:pt x="0" y="0"/>
                </a:moveTo>
                <a:lnTo>
                  <a:pt x="4859641" y="0"/>
                </a:lnTo>
                <a:lnTo>
                  <a:pt x="4859641" y="3852574"/>
                </a:lnTo>
                <a:lnTo>
                  <a:pt x="0" y="3852574"/>
                </a:lnTo>
                <a:lnTo>
                  <a:pt x="0" y="0"/>
                </a:lnTo>
                <a:close/>
              </a:path>
            </a:pathLst>
          </a:custGeom>
          <a:blipFill>
            <a:blip r:embed="rId5"/>
            <a:stretch>
              <a:fillRect t="-2340" r="-8328"/>
            </a:stretch>
          </a:blipFill>
        </p:spPr>
      </p:sp>
      <p:sp>
        <p:nvSpPr>
          <p:cNvPr id="8" name="Freeform 8"/>
          <p:cNvSpPr/>
          <p:nvPr/>
        </p:nvSpPr>
        <p:spPr>
          <a:xfrm>
            <a:off x="11874908" y="4769929"/>
            <a:ext cx="5984697" cy="3216518"/>
          </a:xfrm>
          <a:custGeom>
            <a:avLst/>
            <a:gdLst/>
            <a:ahLst/>
            <a:cxnLst/>
            <a:rect l="l" t="t" r="r" b="b"/>
            <a:pathLst>
              <a:path w="5984697" h="3216518">
                <a:moveTo>
                  <a:pt x="0" y="0"/>
                </a:moveTo>
                <a:lnTo>
                  <a:pt x="5984697" y="0"/>
                </a:lnTo>
                <a:lnTo>
                  <a:pt x="5984697" y="3216518"/>
                </a:lnTo>
                <a:lnTo>
                  <a:pt x="0" y="3216518"/>
                </a:lnTo>
                <a:lnTo>
                  <a:pt x="0" y="0"/>
                </a:lnTo>
                <a:close/>
              </a:path>
            </a:pathLst>
          </a:custGeom>
          <a:blipFill>
            <a:blip r:embed="rId6"/>
            <a:stretch>
              <a:fillRect b="-4194"/>
            </a:stretch>
          </a:blipFill>
        </p:spPr>
      </p:sp>
      <p:sp>
        <p:nvSpPr>
          <p:cNvPr id="9" name="TextBox 9"/>
          <p:cNvSpPr txBox="1"/>
          <p:nvPr/>
        </p:nvSpPr>
        <p:spPr>
          <a:xfrm>
            <a:off x="1028700" y="2714624"/>
            <a:ext cx="4202800" cy="1417130"/>
          </a:xfrm>
          <a:prstGeom prst="rect">
            <a:avLst/>
          </a:prstGeom>
        </p:spPr>
        <p:txBody>
          <a:bodyPr lIns="0" tIns="0" rIns="0" bIns="0" rtlCol="0" anchor="t">
            <a:spAutoFit/>
          </a:bodyPr>
          <a:lstStyle/>
          <a:p>
            <a:pPr algn="l">
              <a:lnSpc>
                <a:spcPts val="11371"/>
              </a:lnSpc>
            </a:pPr>
            <a:r>
              <a:rPr lang="en-US" sz="9024" b="1">
                <a:solidFill>
                  <a:srgbClr val="FFFFFF"/>
                </a:solidFill>
                <a:latin typeface="Cabin Semi-Bold"/>
                <a:ea typeface="Cabin Semi-Bold"/>
                <a:cs typeface="Cabin Semi-Bold"/>
                <a:sym typeface="Cabin Semi-Bold"/>
              </a:rPr>
              <a:t>Firebase</a:t>
            </a:r>
          </a:p>
        </p:txBody>
      </p:sp>
      <p:sp>
        <p:nvSpPr>
          <p:cNvPr id="10" name="TextBox 10"/>
          <p:cNvSpPr txBox="1"/>
          <p:nvPr/>
        </p:nvSpPr>
        <p:spPr>
          <a:xfrm>
            <a:off x="522779" y="670498"/>
            <a:ext cx="12345654" cy="762000"/>
          </a:xfrm>
          <a:prstGeom prst="rect">
            <a:avLst/>
          </a:prstGeom>
        </p:spPr>
        <p:txBody>
          <a:bodyPr lIns="0" tIns="0" rIns="0" bIns="0" rtlCol="0" anchor="t">
            <a:spAutoFit/>
          </a:bodyPr>
          <a:lstStyle/>
          <a:p>
            <a:pPr algn="l">
              <a:lnSpc>
                <a:spcPts val="6000"/>
              </a:lnSpc>
            </a:pPr>
            <a:r>
              <a:rPr lang="en-US" sz="5000" b="1" spc="150">
                <a:solidFill>
                  <a:srgbClr val="FFFFFF"/>
                </a:solidFill>
                <a:latin typeface="Cabin Bold"/>
                <a:ea typeface="Cabin Bold"/>
                <a:cs typeface="Cabin Bold"/>
                <a:sym typeface="Cabin Bold"/>
              </a:rPr>
              <a:t>Những công cụ và ứng dụng được sử dụng</a:t>
            </a:r>
          </a:p>
        </p:txBody>
      </p:sp>
      <p:sp>
        <p:nvSpPr>
          <p:cNvPr id="11" name="TextBox 11"/>
          <p:cNvSpPr txBox="1"/>
          <p:nvPr/>
        </p:nvSpPr>
        <p:spPr>
          <a:xfrm>
            <a:off x="7285883" y="2714624"/>
            <a:ext cx="3056045" cy="1417130"/>
          </a:xfrm>
          <a:prstGeom prst="rect">
            <a:avLst/>
          </a:prstGeom>
        </p:spPr>
        <p:txBody>
          <a:bodyPr lIns="0" tIns="0" rIns="0" bIns="0" rtlCol="0" anchor="t">
            <a:spAutoFit/>
          </a:bodyPr>
          <a:lstStyle/>
          <a:p>
            <a:pPr algn="l">
              <a:lnSpc>
                <a:spcPts val="11371"/>
              </a:lnSpc>
            </a:pPr>
            <a:r>
              <a:rPr lang="en-US" sz="9024" b="1">
                <a:solidFill>
                  <a:srgbClr val="FFFFFF"/>
                </a:solidFill>
                <a:latin typeface="Cabin Semi-Bold"/>
                <a:ea typeface="Cabin Semi-Bold"/>
                <a:cs typeface="Cabin Semi-Bold"/>
                <a:sym typeface="Cabin Semi-Bold"/>
              </a:rPr>
              <a:t>Stripe</a:t>
            </a:r>
          </a:p>
        </p:txBody>
      </p:sp>
      <p:sp>
        <p:nvSpPr>
          <p:cNvPr id="12" name="TextBox 12"/>
          <p:cNvSpPr txBox="1"/>
          <p:nvPr/>
        </p:nvSpPr>
        <p:spPr>
          <a:xfrm>
            <a:off x="11804854" y="2714624"/>
            <a:ext cx="6124803" cy="1333955"/>
          </a:xfrm>
          <a:prstGeom prst="rect">
            <a:avLst/>
          </a:prstGeom>
        </p:spPr>
        <p:txBody>
          <a:bodyPr wrap="square" lIns="0" tIns="0" rIns="0" bIns="0" rtlCol="0" anchor="t">
            <a:spAutoFit/>
          </a:bodyPr>
          <a:lstStyle/>
          <a:p>
            <a:pPr algn="l">
              <a:lnSpc>
                <a:spcPts val="11371"/>
              </a:lnSpc>
            </a:pPr>
            <a:r>
              <a:rPr lang="vi-VN" sz="7500" b="1" dirty="0">
                <a:solidFill>
                  <a:srgbClr val="FFFFFF"/>
                </a:solidFill>
                <a:latin typeface="Cabin"/>
                <a:ea typeface="Cabin"/>
                <a:cs typeface="Cabin"/>
                <a:sym typeface="Cabin"/>
              </a:rPr>
              <a:t>DialogFlowtter</a:t>
            </a:r>
            <a:endParaRPr lang="en-US" sz="7500" b="1" dirty="0">
              <a:solidFill>
                <a:srgbClr val="FFFFFF"/>
              </a:solidFill>
              <a:latin typeface="Cabin"/>
              <a:ea typeface="Cabin"/>
              <a:cs typeface="Cabin"/>
              <a:sym typeface="Cabin"/>
            </a:endParaRPr>
          </a:p>
        </p:txBody>
      </p:sp>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9324975" y="-680491"/>
            <a:ext cx="11774707" cy="10196366"/>
            <a:chOff x="0" y="0"/>
            <a:chExt cx="4282440" cy="3708400"/>
          </a:xfrm>
        </p:grpSpPr>
        <p:sp>
          <p:nvSpPr>
            <p:cNvPr id="3"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14946" r="-14946"/>
              </a:stretch>
            </a:blipFill>
          </p:spPr>
        </p:sp>
      </p:grpSp>
      <p:grpSp>
        <p:nvGrpSpPr>
          <p:cNvPr id="4" name="Group 4"/>
          <p:cNvGrpSpPr/>
          <p:nvPr/>
        </p:nvGrpSpPr>
        <p:grpSpPr>
          <a:xfrm>
            <a:off x="-1864644" y="9515756"/>
            <a:ext cx="15590632" cy="2536910"/>
            <a:chOff x="0" y="0"/>
            <a:chExt cx="2151604" cy="350109"/>
          </a:xfrm>
        </p:grpSpPr>
        <p:sp>
          <p:nvSpPr>
            <p:cNvPr id="5" name="Freeform 5"/>
            <p:cNvSpPr/>
            <p:nvPr/>
          </p:nvSpPr>
          <p:spPr>
            <a:xfrm>
              <a:off x="0" y="0"/>
              <a:ext cx="2151604" cy="350109"/>
            </a:xfrm>
            <a:custGeom>
              <a:avLst/>
              <a:gdLst/>
              <a:ahLst/>
              <a:cxnLst/>
              <a:rect l="l" t="t" r="r" b="b"/>
              <a:pathLst>
                <a:path w="2151604" h="350109">
                  <a:moveTo>
                    <a:pt x="1948404" y="0"/>
                  </a:moveTo>
                  <a:lnTo>
                    <a:pt x="0" y="0"/>
                  </a:lnTo>
                  <a:lnTo>
                    <a:pt x="203200" y="350109"/>
                  </a:lnTo>
                  <a:lnTo>
                    <a:pt x="2151604" y="350109"/>
                  </a:lnTo>
                  <a:lnTo>
                    <a:pt x="1948404" y="0"/>
                  </a:lnTo>
                  <a:close/>
                </a:path>
              </a:pathLst>
            </a:custGeom>
            <a:solidFill>
              <a:srgbClr val="A066CB"/>
            </a:solidFill>
          </p:spPr>
        </p:sp>
        <p:sp>
          <p:nvSpPr>
            <p:cNvPr id="6" name="TextBox 6"/>
            <p:cNvSpPr txBox="1"/>
            <p:nvPr/>
          </p:nvSpPr>
          <p:spPr>
            <a:xfrm>
              <a:off x="101600" y="-28575"/>
              <a:ext cx="1948404" cy="378684"/>
            </a:xfrm>
            <a:prstGeom prst="rect">
              <a:avLst/>
            </a:prstGeom>
          </p:spPr>
          <p:txBody>
            <a:bodyPr lIns="50800" tIns="50800" rIns="50800" bIns="50800" rtlCol="0" anchor="ctr"/>
            <a:lstStyle/>
            <a:p>
              <a:pPr algn="ctr">
                <a:lnSpc>
                  <a:spcPts val="2380"/>
                </a:lnSpc>
              </a:pPr>
              <a:endParaRPr/>
            </a:p>
          </p:txBody>
        </p:sp>
      </p:grpSp>
      <p:sp>
        <p:nvSpPr>
          <p:cNvPr id="7" name="Freeform 7"/>
          <p:cNvSpPr/>
          <p:nvPr/>
        </p:nvSpPr>
        <p:spPr>
          <a:xfrm>
            <a:off x="1028700" y="1028700"/>
            <a:ext cx="1460260" cy="1297533"/>
          </a:xfrm>
          <a:custGeom>
            <a:avLst/>
            <a:gdLst/>
            <a:ahLst/>
            <a:cxnLst/>
            <a:rect l="l" t="t" r="r" b="b"/>
            <a:pathLst>
              <a:path w="1460260" h="1297533">
                <a:moveTo>
                  <a:pt x="0" y="0"/>
                </a:moveTo>
                <a:lnTo>
                  <a:pt x="1460260" y="0"/>
                </a:lnTo>
                <a:lnTo>
                  <a:pt x="1460260" y="1297533"/>
                </a:lnTo>
                <a:lnTo>
                  <a:pt x="0" y="1297533"/>
                </a:lnTo>
                <a:lnTo>
                  <a:pt x="0" y="0"/>
                </a:lnTo>
                <a:close/>
              </a:path>
            </a:pathLst>
          </a:custGeom>
          <a:blipFill>
            <a:blip r:embed="rId3"/>
            <a:stretch>
              <a:fillRect/>
            </a:stretch>
          </a:blipFill>
        </p:spPr>
      </p:sp>
      <p:sp>
        <p:nvSpPr>
          <p:cNvPr id="8" name="TextBox 8"/>
          <p:cNvSpPr txBox="1"/>
          <p:nvPr/>
        </p:nvSpPr>
        <p:spPr>
          <a:xfrm>
            <a:off x="1028700" y="3255641"/>
            <a:ext cx="7124700" cy="3539430"/>
          </a:xfrm>
          <a:prstGeom prst="rect">
            <a:avLst/>
          </a:prstGeom>
        </p:spPr>
        <p:txBody>
          <a:bodyPr wrap="square" lIns="0" tIns="0" rIns="0" bIns="0" rtlCol="0" anchor="t">
            <a:spAutoFit/>
          </a:bodyPr>
          <a:lstStyle/>
          <a:p>
            <a:pPr>
              <a:lnSpc>
                <a:spcPts val="9204"/>
              </a:lnSpc>
            </a:pPr>
            <a:r>
              <a:rPr lang="vi-VN" sz="7670" b="1" spc="230" dirty="0">
                <a:solidFill>
                  <a:srgbClr val="1836B2"/>
                </a:solidFill>
                <a:latin typeface="Cabin Bold"/>
                <a:ea typeface="Cabin Bold"/>
                <a:cs typeface="Cabin Bold"/>
                <a:sym typeface="Cabin Bold"/>
              </a:rPr>
              <a:t>2</a:t>
            </a:r>
            <a:r>
              <a:rPr lang="en-US" sz="7670" b="1" spc="230" dirty="0">
                <a:solidFill>
                  <a:srgbClr val="1836B2"/>
                </a:solidFill>
                <a:latin typeface="Cabin Bold"/>
                <a:ea typeface="Cabin Bold"/>
                <a:cs typeface="Cabin Bold"/>
                <a:sym typeface="Cabin Bold"/>
              </a:rPr>
              <a:t>. </a:t>
            </a:r>
            <a:r>
              <a:rPr lang="vi-VN" sz="7670" b="1" spc="230" dirty="0">
                <a:solidFill>
                  <a:srgbClr val="1836B2"/>
                </a:solidFill>
                <a:latin typeface="Cabin Bold"/>
                <a:ea typeface="Cabin Bold"/>
                <a:cs typeface="Cabin Bold"/>
                <a:sym typeface="Cabin Bold"/>
              </a:rPr>
              <a:t>PHÂN TÍCH VÀ TRIỂN KHAI HỆ THỐNG</a:t>
            </a:r>
            <a:endParaRPr lang="en-US" sz="7670" b="1" spc="230" dirty="0">
              <a:solidFill>
                <a:srgbClr val="1836B2"/>
              </a:solidFill>
              <a:latin typeface="Cabin Bold"/>
              <a:ea typeface="Cabin Bold"/>
              <a:cs typeface="Cabin Bold"/>
              <a:sym typeface="Cabin Bold"/>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601</TotalTime>
  <Words>1120</Words>
  <Application>Microsoft Office PowerPoint</Application>
  <PresentationFormat>Custom</PresentationFormat>
  <Paragraphs>138</Paragraphs>
  <Slides>27</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27</vt:i4>
      </vt:variant>
    </vt:vector>
  </HeadingPairs>
  <TitlesOfParts>
    <vt:vector size="41" baseType="lpstr">
      <vt:lpstr>Cabin Semi-Bold</vt:lpstr>
      <vt:lpstr>Francois One</vt:lpstr>
      <vt:lpstr>Futura Display</vt:lpstr>
      <vt:lpstr>Saira</vt:lpstr>
      <vt:lpstr>Calistoga</vt:lpstr>
      <vt:lpstr>Paytone One</vt:lpstr>
      <vt:lpstr>Cabin</vt:lpstr>
      <vt:lpstr>Mr Dafoe</vt:lpstr>
      <vt:lpstr>Arial</vt:lpstr>
      <vt:lpstr>Saira Bold</vt:lpstr>
      <vt:lpstr>Cabin Medium</vt:lpstr>
      <vt:lpstr>Calibri</vt:lpstr>
      <vt:lpstr>Cabin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thuyết trình Công ty Khởi nghiệp Phát triển Ứng dụng theo Phong cách Hình học Doanh nghiệp Xanh dương Tím</dc:title>
  <cp:lastModifiedBy>Hưng Huỳnh</cp:lastModifiedBy>
  <cp:revision>58</cp:revision>
  <dcterms:created xsi:type="dcterms:W3CDTF">2006-08-16T00:00:00Z</dcterms:created>
  <dcterms:modified xsi:type="dcterms:W3CDTF">2025-05-24T08:01:40Z</dcterms:modified>
  <dc:identifier>DAGmrzBEmPo</dc:identifier>
</cp:coreProperties>
</file>

<file path=docProps/thumbnail.jpeg>
</file>